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56" r:id="rId2"/>
    <p:sldId id="257" r:id="rId3"/>
    <p:sldId id="261" r:id="rId4"/>
    <p:sldId id="260" r:id="rId5"/>
    <p:sldId id="270" r:id="rId6"/>
    <p:sldId id="269" r:id="rId7"/>
    <p:sldId id="268" r:id="rId8"/>
    <p:sldId id="262" r:id="rId9"/>
    <p:sldId id="264" r:id="rId10"/>
    <p:sldId id="265" r:id="rId11"/>
    <p:sldId id="266" r:id="rId12"/>
    <p:sldId id="267" r:id="rId13"/>
    <p:sldId id="288" r:id="rId14"/>
    <p:sldId id="259" r:id="rId15"/>
    <p:sldId id="274" r:id="rId16"/>
    <p:sldId id="273" r:id="rId17"/>
    <p:sldId id="272" r:id="rId18"/>
    <p:sldId id="275" r:id="rId19"/>
    <p:sldId id="276" r:id="rId20"/>
    <p:sldId id="277" r:id="rId21"/>
    <p:sldId id="278" r:id="rId22"/>
    <p:sldId id="279" r:id="rId23"/>
    <p:sldId id="280" r:id="rId24"/>
    <p:sldId id="281" r:id="rId25"/>
    <p:sldId id="282" r:id="rId26"/>
    <p:sldId id="283" r:id="rId27"/>
    <p:sldId id="284" r:id="rId28"/>
    <p:sldId id="285" r:id="rId29"/>
    <p:sldId id="287" r:id="rId30"/>
    <p:sldId id="286" r:id="rId31"/>
    <p:sldId id="258" r:id="rId3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81"/>
    <p:restoredTop sz="85254"/>
  </p:normalViewPr>
  <p:slideViewPr>
    <p:cSldViewPr snapToGrid="0">
      <p:cViewPr varScale="1">
        <p:scale>
          <a:sx n="120" d="100"/>
          <a:sy n="120" d="100"/>
        </p:scale>
        <p:origin x="90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D2C8C2-3EF3-7241-8D05-37A047128F36}" type="datetimeFigureOut">
              <a:rPr lang="de-DE" smtClean="0"/>
              <a:t>15.08.25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ED6C8C-D8F6-1A4E-B383-6591E4B302E0}" type="slidenum">
              <a:rPr lang="de-DE" smtClean="0"/>
              <a:t>‹Nr.›</a:t>
            </a:fld>
            <a:endParaRPr lang="de-DE"/>
          </a:p>
        </p:txBody>
      </p:sp>
    </p:spTree>
    <p:extLst>
      <p:ext uri="{BB962C8B-B14F-4D97-AF65-F5344CB8AC3E}">
        <p14:creationId xmlns:p14="http://schemas.microsoft.com/office/powerpoint/2010/main" val="11686988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400" kern="1200" dirty="0">
                <a:solidFill>
                  <a:schemeClr val="tx1"/>
                </a:solidFill>
                <a:latin typeface="+mn-lt"/>
                <a:ea typeface="+mn-ea"/>
                <a:cs typeface="+mn-cs"/>
              </a:rPr>
              <a:t>Seit 16 Jahren wird ‹</a:t>
            </a:r>
            <a:r>
              <a:rPr lang="de-DE" sz="1400" kern="1200" dirty="0" err="1">
                <a:solidFill>
                  <a:schemeClr val="tx1"/>
                </a:solidFill>
                <a:latin typeface="+mn-lt"/>
                <a:ea typeface="+mn-ea"/>
                <a:cs typeface="+mn-cs"/>
              </a:rPr>
              <a:t>befreelance</a:t>
            </a:r>
            <a:r>
              <a:rPr lang="de-DE" sz="1400" kern="1200" dirty="0">
                <a:solidFill>
                  <a:schemeClr val="tx1"/>
                </a:solidFill>
                <a:latin typeface="+mn-lt"/>
                <a:ea typeface="+mn-ea"/>
                <a:cs typeface="+mn-cs"/>
              </a:rPr>
              <a:t>-contest› alle zwei bis drei Jahre durchgeführt.</a:t>
            </a:r>
          </a:p>
          <a:p>
            <a:r>
              <a:rPr lang="de-DE" sz="1400" kern="1200" dirty="0">
                <a:solidFill>
                  <a:schemeClr val="tx1"/>
                </a:solidFill>
                <a:latin typeface="+mn-lt"/>
                <a:ea typeface="+mn-ea"/>
                <a:cs typeface="+mn-cs"/>
              </a:rPr>
              <a:t>In diesem Jahr bereits zum siebten</a:t>
            </a:r>
            <a:r>
              <a:rPr lang="de-DE" sz="1400" kern="1200" baseline="0" dirty="0">
                <a:solidFill>
                  <a:schemeClr val="tx1"/>
                </a:solidFill>
                <a:latin typeface="+mn-lt"/>
                <a:ea typeface="+mn-ea"/>
                <a:cs typeface="+mn-cs"/>
              </a:rPr>
              <a:t> Mal.</a:t>
            </a:r>
          </a:p>
          <a:p>
            <a:pPr marL="0" marR="0" lvl="0" indent="0" algn="l" defTabSz="914400" rtl="0" eaLnBrk="1" fontAlgn="auto" latinLnBrk="0" hangingPunct="1">
              <a:lnSpc>
                <a:spcPct val="100000"/>
              </a:lnSpc>
              <a:spcBef>
                <a:spcPts val="0"/>
              </a:spcBef>
              <a:spcAft>
                <a:spcPts val="0"/>
              </a:spcAft>
              <a:buClrTx/>
              <a:buSzTx/>
              <a:buFontTx/>
              <a:buNone/>
              <a:tabLst/>
              <a:defRPr/>
            </a:pPr>
            <a:r>
              <a:rPr lang="de-CH" sz="1400" kern="1200" dirty="0">
                <a:solidFill>
                  <a:schemeClr val="tx1"/>
                </a:solidFill>
                <a:effectLst/>
                <a:latin typeface="+mn-lt"/>
                <a:ea typeface="+mn-ea"/>
                <a:cs typeface="+mn-cs"/>
              </a:rPr>
              <a:t>Gesucht sind kreative Präventionsbotschaften als Plakatentwürfe.</a:t>
            </a:r>
          </a:p>
          <a:p>
            <a:pPr marL="0" marR="0" lvl="0" indent="0" algn="l" defTabSz="914400" rtl="0" eaLnBrk="1" fontAlgn="auto" latinLnBrk="0" hangingPunct="1">
              <a:lnSpc>
                <a:spcPct val="100000"/>
              </a:lnSpc>
              <a:spcBef>
                <a:spcPts val="0"/>
              </a:spcBef>
              <a:spcAft>
                <a:spcPts val="0"/>
              </a:spcAft>
              <a:buClrTx/>
              <a:buSzTx/>
              <a:buFontTx/>
              <a:buNone/>
              <a:tabLst/>
              <a:defRPr/>
            </a:pPr>
            <a:r>
              <a:rPr lang="de-CH" sz="1400" kern="1200" dirty="0">
                <a:solidFill>
                  <a:schemeClr val="tx1"/>
                </a:solidFill>
                <a:effectLst/>
                <a:latin typeface="+mn-lt"/>
                <a:ea typeface="+mn-ea"/>
                <a:cs typeface="+mn-cs"/>
              </a:rPr>
              <a:t>Aus allen eingereichten Entwürfen werden die besten Ideen ausgewählt und danach von Grafik-Lernenden weiterentwickelt und als Plakate und 10-Sekunden-Animationen umgesetzt. </a:t>
            </a:r>
          </a:p>
          <a:p>
            <a:endParaRPr lang="de-DE" sz="1400" kern="1200" baseline="0" dirty="0">
              <a:solidFill>
                <a:schemeClr val="tx1"/>
              </a:solidFill>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6CED6C8C-D8F6-1A4E-B383-6591E4B302E0}" type="slidenum">
              <a:rPr lang="de-DE" smtClean="0"/>
              <a:t>1</a:t>
            </a:fld>
            <a:endParaRPr lang="de-DE"/>
          </a:p>
        </p:txBody>
      </p:sp>
    </p:spTree>
    <p:extLst>
      <p:ext uri="{BB962C8B-B14F-4D97-AF65-F5344CB8AC3E}">
        <p14:creationId xmlns:p14="http://schemas.microsoft.com/office/powerpoint/2010/main" val="19789591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«Mir stinkts»</a:t>
            </a:r>
          </a:p>
          <a:p>
            <a:r>
              <a:rPr lang="de-DE" b="1" dirty="0"/>
              <a:t>Ich kann auch ohne Kiffen abschalten und </a:t>
            </a:r>
            <a:r>
              <a:rPr lang="de-DE" b="1" dirty="0" err="1"/>
              <a:t>Spass</a:t>
            </a:r>
            <a:r>
              <a:rPr lang="de-DE" b="1" dirty="0"/>
              <a:t> haben.</a:t>
            </a:r>
          </a:p>
          <a:p>
            <a:endParaRPr lang="de-DE" dirty="0"/>
          </a:p>
          <a:p>
            <a:r>
              <a:rPr lang="de-DE" dirty="0"/>
              <a:t>Dieses Beispiel zeigt die Entwicklung einer illustrativen Umsetzung</a:t>
            </a:r>
            <a:r>
              <a:rPr lang="de-DE" baseline="0" dirty="0"/>
              <a:t> zur Fotografie.</a:t>
            </a:r>
          </a:p>
          <a:p>
            <a:endParaRPr lang="de-DE" baseline="0" dirty="0"/>
          </a:p>
          <a:p>
            <a:r>
              <a:rPr lang="de-DE" baseline="0" dirty="0"/>
              <a:t>Es ist ein wunderbares Beispiel dafür, wie eine problemorientierte Botschaft kreativ und aussagekräftig in eine lösungsorientierte Botschaft weiterentwickelt wurde.</a:t>
            </a:r>
          </a:p>
          <a:p>
            <a:endParaRPr lang="de-DE" baseline="0" dirty="0"/>
          </a:p>
          <a:p>
            <a:r>
              <a:rPr lang="de-DE" baseline="0" dirty="0"/>
              <a:t>Der Pfad des erhobenen Zeigefingers wurde buchstäblich verlassen, um auf die Fähigkeit hinzuweisen, auch ohne Kiffen abzuschalten und </a:t>
            </a:r>
            <a:r>
              <a:rPr lang="de-DE" baseline="0" dirty="0" err="1"/>
              <a:t>Spass</a:t>
            </a:r>
            <a:r>
              <a:rPr lang="de-DE" baseline="0" dirty="0"/>
              <a:t> zu haben (Zusatztext).</a:t>
            </a:r>
          </a:p>
          <a:p>
            <a:endParaRPr lang="de-DE" baseline="0" dirty="0"/>
          </a:p>
          <a:p>
            <a:r>
              <a:rPr lang="de-DE" baseline="0" dirty="0"/>
              <a:t>Anstelle des warnenden Hinweises «Reich den Drogen den kleinen Finger, und sie nehmen den ganzen Körper» wurde die Überschrift «Mir stinkt‘s» gewählt.</a:t>
            </a:r>
          </a:p>
          <a:p>
            <a:r>
              <a:rPr lang="de-DE" baseline="0" dirty="0"/>
              <a:t>Dies ist eine persönliche Aussage in Form einer Ich-Botschaft, die dadurch glaubhafter wirkt und nicht so moralisch ist.</a:t>
            </a:r>
            <a:endParaRPr lang="de-DE" dirty="0"/>
          </a:p>
        </p:txBody>
      </p:sp>
      <p:sp>
        <p:nvSpPr>
          <p:cNvPr id="4" name="Foliennummernplatzhalter 3"/>
          <p:cNvSpPr>
            <a:spLocks noGrp="1"/>
          </p:cNvSpPr>
          <p:nvPr>
            <p:ph type="sldNum" sz="quarter" idx="5"/>
          </p:nvPr>
        </p:nvSpPr>
        <p:spPr/>
        <p:txBody>
          <a:bodyPr/>
          <a:lstStyle/>
          <a:p>
            <a:fld id="{6CED6C8C-D8F6-1A4E-B383-6591E4B302E0}" type="slidenum">
              <a:rPr lang="de-DE" smtClean="0"/>
              <a:t>10</a:t>
            </a:fld>
            <a:endParaRPr lang="de-DE"/>
          </a:p>
        </p:txBody>
      </p:sp>
    </p:spTree>
    <p:extLst>
      <p:ext uri="{BB962C8B-B14F-4D97-AF65-F5344CB8AC3E}">
        <p14:creationId xmlns:p14="http://schemas.microsoft.com/office/powerpoint/2010/main" val="2094473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Welchen Kater willst du?</a:t>
            </a:r>
          </a:p>
          <a:p>
            <a:endParaRPr lang="de-DE" dirty="0"/>
          </a:p>
          <a:p>
            <a:r>
              <a:rPr lang="de-DE" dirty="0"/>
              <a:t>Bei dieser Weiterentwicklung wurde der Textvorschlag mit der Metapher des Katers* übernommen, allerdings wurde die Anzahl der Bilder von zwei auf eins reduziert – wirkt plakativer!</a:t>
            </a:r>
          </a:p>
          <a:p>
            <a:endParaRPr lang="de-DE" dirty="0"/>
          </a:p>
          <a:p>
            <a:r>
              <a:rPr lang="de-DE" dirty="0"/>
              <a:t>Die vergleichende Frage «Welchen Kater willst du?» wurde in der visuellen Umsetzung wörtlich und ironisch mit zwei «Katern» umgesetzt.</a:t>
            </a:r>
          </a:p>
          <a:p>
            <a:r>
              <a:rPr lang="de-DE" dirty="0"/>
              <a:t>Während es bei der Ursprungsidee um eine Frau mit Alkoholkater ging, ist es beim ausgearbeiteten Vorschlag ein Mann.</a:t>
            </a:r>
          </a:p>
          <a:p>
            <a:r>
              <a:rPr lang="de-DE" dirty="0"/>
              <a:t>Insofern erhält die Frage «Welchen Kater willst du?» einen erweiterten Sinn. Es stellt sich die Zusatzfrage: „Willst du einen Freund, der sich betrinkt?”</a:t>
            </a:r>
          </a:p>
          <a:p>
            <a:endParaRPr lang="de-DE" dirty="0"/>
          </a:p>
          <a:p>
            <a:r>
              <a:rPr lang="de-DE" dirty="0"/>
              <a:t>Die Tatsache, dass der Mensch und das Tier in ähnlichen Farben erscheinen, verstärkt den Vergleich zwischen den beiden "Katern".</a:t>
            </a:r>
          </a:p>
          <a:p>
            <a:endParaRPr lang="de-DE" dirty="0"/>
          </a:p>
          <a:p>
            <a:r>
              <a:rPr lang="de-DE" dirty="0"/>
              <a:t>Dieses Plakat schafft es, das Thema aufzuzeigen, ohne, dass der Begriff «Alkohol» verwendet wird. Der Einsatz der Metapher «Kater» reicht aus, um zu vermitteln, worum es geht.</a:t>
            </a:r>
          </a:p>
          <a:p>
            <a:endParaRPr lang="de-DE" dirty="0"/>
          </a:p>
          <a:p>
            <a:endParaRPr lang="de-DE" dirty="0"/>
          </a:p>
          <a:p>
            <a:r>
              <a:rPr lang="de-DE" dirty="0"/>
              <a:t>*Als «Kater» bezeichnet man umgangssprachlich das Unwohlsein und die Beeinträchtigung der körperlichen und geistigen Leistungsfähigkeit eines Menschen infolge </a:t>
            </a:r>
            <a:r>
              <a:rPr lang="de-DE" dirty="0" err="1"/>
              <a:t>übermässigen</a:t>
            </a:r>
            <a:r>
              <a:rPr lang="de-DE" dirty="0"/>
              <a:t> Alkoholkonsums.</a:t>
            </a:r>
          </a:p>
        </p:txBody>
      </p:sp>
      <p:sp>
        <p:nvSpPr>
          <p:cNvPr id="4" name="Foliennummernplatzhalter 3"/>
          <p:cNvSpPr>
            <a:spLocks noGrp="1"/>
          </p:cNvSpPr>
          <p:nvPr>
            <p:ph type="sldNum" sz="quarter" idx="5"/>
          </p:nvPr>
        </p:nvSpPr>
        <p:spPr/>
        <p:txBody>
          <a:bodyPr/>
          <a:lstStyle/>
          <a:p>
            <a:fld id="{6CED6C8C-D8F6-1A4E-B383-6591E4B302E0}" type="slidenum">
              <a:rPr lang="de-DE" smtClean="0"/>
              <a:t>11</a:t>
            </a:fld>
            <a:endParaRPr lang="de-DE"/>
          </a:p>
        </p:txBody>
      </p:sp>
    </p:spTree>
    <p:extLst>
      <p:ext uri="{BB962C8B-B14F-4D97-AF65-F5344CB8AC3E}">
        <p14:creationId xmlns:p14="http://schemas.microsoft.com/office/powerpoint/2010/main" val="362252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Worte hinterlassen Spuren</a:t>
            </a:r>
          </a:p>
          <a:p>
            <a:endParaRPr lang="de-DE" dirty="0"/>
          </a:p>
          <a:p>
            <a:r>
              <a:rPr lang="de-DE" dirty="0"/>
              <a:t>Zum Text:</a:t>
            </a:r>
          </a:p>
          <a:p>
            <a:endParaRPr lang="de-DE" dirty="0"/>
          </a:p>
          <a:p>
            <a:r>
              <a:rPr lang="de-DE" dirty="0"/>
              <a:t>Auch hier wurde der Text bzw. die sogenannte «Headline» übernommen, allerdings durch die auffordernde Zusatzzeile «CYBERMOBBING – Erkennen. Stoppen. Hilfe holen» ergänzt. Zusätzlich wird mit «HÄSSLICH, BITSCH, OPFER» verdeutlicht, dass es um Cybermobbing geht. Es ist eindrücklich, wie sich diese drei Begriffe wie eine Schlinge um den Hals legen.</a:t>
            </a:r>
          </a:p>
          <a:p>
            <a:endParaRPr lang="de-DE" dirty="0"/>
          </a:p>
          <a:p>
            <a:r>
              <a:rPr lang="de-DE" dirty="0"/>
              <a:t>Der Text ist so gegliedert, dass die Headline auf das Problem hinweist, während die «Baseline» lösungsorientiert ist.</a:t>
            </a:r>
          </a:p>
          <a:p>
            <a:endParaRPr lang="de-DE" dirty="0"/>
          </a:p>
          <a:p>
            <a:r>
              <a:rPr lang="de-DE" dirty="0"/>
              <a:t>Zum Bild:</a:t>
            </a:r>
          </a:p>
          <a:p>
            <a:endParaRPr lang="de-DE" dirty="0"/>
          </a:p>
          <a:p>
            <a:r>
              <a:rPr lang="de-DE" dirty="0"/>
              <a:t>Beim Entwurf wurden Täterin und Opfer von hinten fotografiert. Wenn eine Person, wie auf dem ausgearbeiteten Plakat, von vorne zu sehen ist, berührt dies die Betrachter viel mehr.</a:t>
            </a:r>
          </a:p>
          <a:p>
            <a:endParaRPr lang="de-DE" dirty="0"/>
          </a:p>
          <a:p>
            <a:r>
              <a:rPr lang="de-DE" dirty="0"/>
              <a:t>Grundsätzlich lebt gute Gestaltung von Kontrasten. Beim vorliegenden Plakat sind der Hell-Dunkel-Kontrast sowie der </a:t>
            </a:r>
            <a:r>
              <a:rPr lang="de-DE" dirty="0" err="1"/>
              <a:t>Gross</a:t>
            </a:r>
            <a:r>
              <a:rPr lang="de-DE" dirty="0"/>
              <a:t>-Klein-Kontrast – die Täterin ist klein im Hintergrund dargestellt, das Opfer </a:t>
            </a:r>
            <a:r>
              <a:rPr lang="de-DE" dirty="0" err="1"/>
              <a:t>gross</a:t>
            </a:r>
            <a:r>
              <a:rPr lang="de-DE" dirty="0"/>
              <a:t> im Vordergrund – besonders gut gelungen.</a:t>
            </a:r>
          </a:p>
          <a:p>
            <a:endParaRPr lang="de-DE" dirty="0"/>
          </a:p>
          <a:p>
            <a:r>
              <a:rPr lang="de-DE" dirty="0"/>
              <a:t>Gut gelungen in der Umsetzung ist auch die Reduktion auf das Wesentliche. Während beim Entwurf viel von der Umgebung bzw. vom Raum und von den Gegenständen zu sehn ist, fokussiert sich das realisiert Plakat auf die Personen und den Text.</a:t>
            </a:r>
          </a:p>
        </p:txBody>
      </p:sp>
      <p:sp>
        <p:nvSpPr>
          <p:cNvPr id="4" name="Foliennummernplatzhalter 3"/>
          <p:cNvSpPr>
            <a:spLocks noGrp="1"/>
          </p:cNvSpPr>
          <p:nvPr>
            <p:ph type="sldNum" sz="quarter" idx="5"/>
          </p:nvPr>
        </p:nvSpPr>
        <p:spPr/>
        <p:txBody>
          <a:bodyPr/>
          <a:lstStyle/>
          <a:p>
            <a:fld id="{6CED6C8C-D8F6-1A4E-B383-6591E4B302E0}" type="slidenum">
              <a:rPr lang="de-DE" smtClean="0"/>
              <a:t>12</a:t>
            </a:fld>
            <a:endParaRPr lang="de-DE"/>
          </a:p>
        </p:txBody>
      </p:sp>
    </p:spTree>
    <p:extLst>
      <p:ext uri="{BB962C8B-B14F-4D97-AF65-F5344CB8AC3E}">
        <p14:creationId xmlns:p14="http://schemas.microsoft.com/office/powerpoint/2010/main" val="41939276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Online gefangen?</a:t>
            </a:r>
          </a:p>
          <a:p>
            <a:r>
              <a:rPr lang="de-DE" b="1" dirty="0"/>
              <a:t>Deine Freunde stehen hinter dir.</a:t>
            </a:r>
          </a:p>
          <a:p>
            <a:endParaRPr lang="de-DE" dirty="0"/>
          </a:p>
          <a:p>
            <a:endParaRPr lang="de-DE" dirty="0"/>
          </a:p>
          <a:p>
            <a:r>
              <a:rPr lang="de-DE" dirty="0"/>
              <a:t>Wie beim soeben gesehenen Beispiel «Handy aus» ist auch hier mittels illustrativer Umsetzung die Reduktion auf das Wesentliche sehr gut gelungen.</a:t>
            </a:r>
          </a:p>
        </p:txBody>
      </p:sp>
      <p:sp>
        <p:nvSpPr>
          <p:cNvPr id="4" name="Foliennummernplatzhalter 3"/>
          <p:cNvSpPr>
            <a:spLocks noGrp="1"/>
          </p:cNvSpPr>
          <p:nvPr>
            <p:ph type="sldNum" sz="quarter" idx="5"/>
          </p:nvPr>
        </p:nvSpPr>
        <p:spPr/>
        <p:txBody>
          <a:bodyPr/>
          <a:lstStyle/>
          <a:p>
            <a:fld id="{6CED6C8C-D8F6-1A4E-B383-6591E4B302E0}" type="slidenum">
              <a:rPr lang="de-DE" smtClean="0"/>
              <a:t>13</a:t>
            </a:fld>
            <a:endParaRPr lang="de-DE"/>
          </a:p>
        </p:txBody>
      </p:sp>
    </p:spTree>
    <p:extLst>
      <p:ext uri="{BB962C8B-B14F-4D97-AF65-F5344CB8AC3E}">
        <p14:creationId xmlns:p14="http://schemas.microsoft.com/office/powerpoint/2010/main" val="21766395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Handy aus, Gefahr vermeiden</a:t>
            </a:r>
          </a:p>
          <a:p>
            <a:endParaRPr lang="de-DE" dirty="0"/>
          </a:p>
          <a:p>
            <a:r>
              <a:rPr lang="de-DE" dirty="0"/>
              <a:t>Die Konzentration auf das Wesentliche in der bildlichen und textlichen D</a:t>
            </a:r>
          </a:p>
          <a:p>
            <a:endParaRPr lang="de-DE" dirty="0"/>
          </a:p>
          <a:p>
            <a:r>
              <a:rPr lang="de-DE" dirty="0"/>
              <a:t>Während die bisher gesehenen Plakate fotografisch umgesetzt wurden, zeigt dieses Beispiel, wie eine Botschaft auch mithilfe einer Illustration ausdrucksstark vermittelt werden kann.</a:t>
            </a:r>
          </a:p>
        </p:txBody>
      </p:sp>
      <p:sp>
        <p:nvSpPr>
          <p:cNvPr id="4" name="Foliennummernplatzhalter 3"/>
          <p:cNvSpPr>
            <a:spLocks noGrp="1"/>
          </p:cNvSpPr>
          <p:nvPr>
            <p:ph type="sldNum" sz="quarter" idx="5"/>
          </p:nvPr>
        </p:nvSpPr>
        <p:spPr/>
        <p:txBody>
          <a:bodyPr/>
          <a:lstStyle/>
          <a:p>
            <a:fld id="{6CED6C8C-D8F6-1A4E-B383-6591E4B302E0}" type="slidenum">
              <a:rPr lang="de-DE" smtClean="0"/>
              <a:t>14</a:t>
            </a:fld>
            <a:endParaRPr lang="de-DE"/>
          </a:p>
        </p:txBody>
      </p:sp>
    </p:spTree>
    <p:extLst>
      <p:ext uri="{BB962C8B-B14F-4D97-AF65-F5344CB8AC3E}">
        <p14:creationId xmlns:p14="http://schemas.microsoft.com/office/powerpoint/2010/main" val="25304561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Er spielt mit dir</a:t>
            </a:r>
          </a:p>
          <a:p>
            <a:r>
              <a:rPr lang="de-DE" b="1" dirty="0"/>
              <a:t>Vorsicht vor </a:t>
            </a:r>
            <a:r>
              <a:rPr lang="de-DE" b="1" dirty="0" err="1"/>
              <a:t>Cybergrooming</a:t>
            </a:r>
            <a:r>
              <a:rPr lang="de-DE" b="1" dirty="0"/>
              <a:t>. Du </a:t>
            </a:r>
            <a:r>
              <a:rPr lang="de-DE" b="1" dirty="0" err="1"/>
              <a:t>weisst</a:t>
            </a:r>
            <a:r>
              <a:rPr lang="de-DE" b="1" dirty="0"/>
              <a:t> nie, wer dahinter steckt.</a:t>
            </a:r>
          </a:p>
          <a:p>
            <a:endParaRPr lang="de-DE" dirty="0"/>
          </a:p>
          <a:p>
            <a:endParaRPr lang="de-DE" dirty="0"/>
          </a:p>
          <a:p>
            <a:r>
              <a:rPr lang="de-DE" dirty="0"/>
              <a:t>Bei </a:t>
            </a:r>
            <a:r>
              <a:rPr lang="de-DE" dirty="0" err="1"/>
              <a:t>Cybergrooming</a:t>
            </a:r>
            <a:r>
              <a:rPr lang="de-DE" dirty="0"/>
              <a:t> täuscht ein meist männlicher Erwachsener vor, ein Kind oder ein Jugendlicher zu sein, um sein Gegenüber in eine Falle zu locken.</a:t>
            </a:r>
          </a:p>
          <a:p>
            <a:endParaRPr lang="de-DE" dirty="0"/>
          </a:p>
          <a:p>
            <a:r>
              <a:rPr lang="de-DE" dirty="0"/>
              <a:t>Was beim Entwurf im Text zum Ausdruck gebracht wird – nämlich «Du </a:t>
            </a:r>
            <a:r>
              <a:rPr lang="de-DE" dirty="0" err="1"/>
              <a:t>weisst</a:t>
            </a:r>
            <a:r>
              <a:rPr lang="de-DE" dirty="0"/>
              <a:t> nie, wer dahinter steckt» – wurde in der Umsetzung als Bild dargestellt:</a:t>
            </a:r>
          </a:p>
          <a:p>
            <a:endParaRPr lang="de-DE" dirty="0"/>
          </a:p>
          <a:p>
            <a:r>
              <a:rPr lang="de-DE" dirty="0"/>
              <a:t>Ein Gesicht eines Jungen in den Kopf bzw. Körper eines älteren Mannes hineingesetzt.</a:t>
            </a:r>
          </a:p>
          <a:p>
            <a:endParaRPr lang="de-DE" dirty="0"/>
          </a:p>
          <a:p>
            <a:r>
              <a:rPr lang="de-DE" dirty="0"/>
              <a:t>Im ersten Moment merkt man nicht, wer diese Person ist. Man spürt nur, dass etwas nicht ganz stimmt und die Person unangenehm, wenn nicht sogar eklig wirkt.</a:t>
            </a:r>
          </a:p>
          <a:p>
            <a:endParaRPr lang="de-DE" dirty="0"/>
          </a:p>
          <a:p>
            <a:r>
              <a:rPr lang="de-DE" dirty="0"/>
              <a:t>Die Textbotschaft «Du </a:t>
            </a:r>
            <a:r>
              <a:rPr lang="de-DE" dirty="0" err="1"/>
              <a:t>weisst</a:t>
            </a:r>
            <a:r>
              <a:rPr lang="de-DE" dirty="0"/>
              <a:t> nie, wer dahinter steckt» wurde in eine Zusatzzeile gesetzt und als Hauptüberschrift die Feststellung – ja sogar die Warnung «Er spielt mit dir», bezeichnenderweise hinter dem Kopf des Mannes geschrieben – ganz im Sinne von «Wer steckt dahinter?»</a:t>
            </a:r>
          </a:p>
          <a:p>
            <a:endParaRPr lang="de-DE" dirty="0"/>
          </a:p>
          <a:p>
            <a:endParaRPr lang="de-DE" dirty="0"/>
          </a:p>
        </p:txBody>
      </p:sp>
      <p:sp>
        <p:nvSpPr>
          <p:cNvPr id="4" name="Foliennummernplatzhalter 3"/>
          <p:cNvSpPr>
            <a:spLocks noGrp="1"/>
          </p:cNvSpPr>
          <p:nvPr>
            <p:ph type="sldNum" sz="quarter" idx="5"/>
          </p:nvPr>
        </p:nvSpPr>
        <p:spPr/>
        <p:txBody>
          <a:bodyPr/>
          <a:lstStyle/>
          <a:p>
            <a:fld id="{6CED6C8C-D8F6-1A4E-B383-6591E4B302E0}" type="slidenum">
              <a:rPr lang="de-DE" smtClean="0"/>
              <a:t>15</a:t>
            </a:fld>
            <a:endParaRPr lang="de-DE"/>
          </a:p>
        </p:txBody>
      </p:sp>
    </p:spTree>
    <p:extLst>
      <p:ext uri="{BB962C8B-B14F-4D97-AF65-F5344CB8AC3E}">
        <p14:creationId xmlns:p14="http://schemas.microsoft.com/office/powerpoint/2010/main" val="31162322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Sei du selbst. Auch online.</a:t>
            </a:r>
          </a:p>
          <a:p>
            <a:endParaRPr lang="de-DE" dirty="0"/>
          </a:p>
          <a:p>
            <a:r>
              <a:rPr lang="de-DE" dirty="0"/>
              <a:t>Oft zeigt man sich auf </a:t>
            </a:r>
            <a:r>
              <a:rPr lang="de-DE" dirty="0" err="1"/>
              <a:t>Social</a:t>
            </a:r>
            <a:r>
              <a:rPr lang="de-DE" dirty="0"/>
              <a:t> Media nicht so wie man wirklich ist. Durch Schminken und mittels Bildbearbeitung lässt sich vieles verändern.</a:t>
            </a:r>
          </a:p>
          <a:p>
            <a:r>
              <a:rPr lang="de-DE" dirty="0"/>
              <a:t>Die Frage «Who </a:t>
            </a:r>
            <a:r>
              <a:rPr lang="de-DE" dirty="0" err="1"/>
              <a:t>are</a:t>
            </a:r>
            <a:r>
              <a:rPr lang="de-DE" dirty="0"/>
              <a:t> </a:t>
            </a:r>
            <a:r>
              <a:rPr lang="de-DE" dirty="0" err="1"/>
              <a:t>you</a:t>
            </a:r>
            <a:r>
              <a:rPr lang="de-DE" dirty="0"/>
              <a:t>? im Entwurf ist berechtigt. Wer bist du wirklich und was vermittelst du, durch dein Bild bzw. wer fühlt sich durch das Foto angesprochen?</a:t>
            </a:r>
          </a:p>
          <a:p>
            <a:endParaRPr lang="de-DE" dirty="0"/>
          </a:p>
          <a:p>
            <a:r>
              <a:rPr lang="de-DE" dirty="0"/>
              <a:t>Eine Frage, wie im Entwurf verwendet, ist ein gutes sprachliches Stilmittel, um die Aufmerksamkeit zu binden. Sie regt zum Nachdenken an.</a:t>
            </a:r>
          </a:p>
          <a:p>
            <a:r>
              <a:rPr lang="de-DE" dirty="0"/>
              <a:t>Bei der Weiterentwicklung zum Plakat wurde anstelle der Frage das sprachliche Stilmittel der Aufforderung («Sei du selbst.») gewählt.</a:t>
            </a:r>
          </a:p>
          <a:p>
            <a:r>
              <a:rPr lang="de-DE" dirty="0"/>
              <a:t>«Sei du selbst» wirkt nicht nur auffordernd, sondern auch ermunternd und vermittelt auf lösungsorientierte Weise, dass man sich nicht verstecken muss.</a:t>
            </a:r>
          </a:p>
          <a:p>
            <a:endParaRPr lang="de-DE" dirty="0"/>
          </a:p>
          <a:p>
            <a:r>
              <a:rPr lang="de-DE" dirty="0"/>
              <a:t>Wie beim vorher gezeigten Plakat werden auch hier wieder zwei Gesichter in einem vereint. Diese ungewohnte Darstellung zieht den Blick – und damit die Aufmerksamkeit – auf sich.</a:t>
            </a:r>
          </a:p>
        </p:txBody>
      </p:sp>
      <p:sp>
        <p:nvSpPr>
          <p:cNvPr id="4" name="Foliennummernplatzhalter 3"/>
          <p:cNvSpPr>
            <a:spLocks noGrp="1"/>
          </p:cNvSpPr>
          <p:nvPr>
            <p:ph type="sldNum" sz="quarter" idx="5"/>
          </p:nvPr>
        </p:nvSpPr>
        <p:spPr/>
        <p:txBody>
          <a:bodyPr/>
          <a:lstStyle/>
          <a:p>
            <a:fld id="{6CED6C8C-D8F6-1A4E-B383-6591E4B302E0}" type="slidenum">
              <a:rPr lang="de-DE" smtClean="0"/>
              <a:t>16</a:t>
            </a:fld>
            <a:endParaRPr lang="de-DE"/>
          </a:p>
        </p:txBody>
      </p:sp>
    </p:spTree>
    <p:extLst>
      <p:ext uri="{BB962C8B-B14F-4D97-AF65-F5344CB8AC3E}">
        <p14:creationId xmlns:p14="http://schemas.microsoft.com/office/powerpoint/2010/main" val="2620677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Die fünf Bewertungskriterien:</a:t>
            </a:r>
          </a:p>
          <a:p>
            <a:endParaRPr lang="de-DE" b="1" dirty="0"/>
          </a:p>
          <a:p>
            <a:r>
              <a:rPr lang="de-DE" b="0" dirty="0"/>
              <a:t>Dies sind die Kriterien, anhand derer die Jury eure Vorschläge bewertet. Diese Kriterien können euch dabei helfen, eure ersten Plakatideen kritisch zu beurteilen und nötigenfalls Verbesserungen vorzunehmen, bevor ihr euren Vorschlag abgebt.</a:t>
            </a:r>
          </a:p>
          <a:p>
            <a:endParaRPr lang="de-DE" dirty="0"/>
          </a:p>
          <a:p>
            <a:pPr marL="228600" indent="-228600">
              <a:buAutoNum type="arabicPeriod"/>
            </a:pPr>
            <a:r>
              <a:rPr lang="de-DE" b="1" dirty="0"/>
              <a:t>Grundidee: </a:t>
            </a:r>
            <a:r>
              <a:rPr lang="de-DE" dirty="0"/>
              <a:t>Hier wird vor allem die Kreativität bewertet:</a:t>
            </a:r>
            <a:r>
              <a:rPr lang="de-DE" baseline="0" dirty="0"/>
              <a:t> </a:t>
            </a:r>
            <a:r>
              <a:rPr lang="de-DE" dirty="0"/>
              <a:t>Ist eure Idee einmalig und eigenständig oder schon in ähnlicher Weise bereits</a:t>
            </a:r>
            <a:r>
              <a:rPr lang="de-DE" baseline="0" dirty="0"/>
              <a:t> gesehen?</a:t>
            </a:r>
          </a:p>
          <a:p>
            <a:pPr marL="228600" indent="-228600">
              <a:buAutoNum type="arabicPeriod"/>
            </a:pPr>
            <a:endParaRPr lang="de-DE" baseline="0" dirty="0"/>
          </a:p>
          <a:p>
            <a:pPr marL="228600" indent="-228600">
              <a:buAutoNum type="arabicPeriod"/>
            </a:pPr>
            <a:r>
              <a:rPr lang="de-DE" b="1" baseline="0" dirty="0"/>
              <a:t>Text-Bild-Aussage: </a:t>
            </a:r>
            <a:r>
              <a:rPr lang="de-DE" baseline="0" dirty="0"/>
              <a:t>Wird das, was ihr aussagen wollt, verstanden? Da macht ihr am besten einen Test mit euren </a:t>
            </a:r>
            <a:r>
              <a:rPr lang="de-DE" baseline="0" dirty="0" err="1"/>
              <a:t>Klassenkolleg:innen</a:t>
            </a:r>
            <a:r>
              <a:rPr lang="de-DE" baseline="0" dirty="0"/>
              <a:t>, sobald ihr eine erste Skizze eurer Idee erstellt habt.</a:t>
            </a:r>
          </a:p>
          <a:p>
            <a:pPr marL="228600" indent="-228600">
              <a:buAutoNum type="arabicPeriod"/>
            </a:pPr>
            <a:endParaRPr lang="de-DE" baseline="0" dirty="0"/>
          </a:p>
          <a:p>
            <a:pPr marL="228600" indent="-228600">
              <a:buAutoNum type="arabicPeriod"/>
            </a:pPr>
            <a:r>
              <a:rPr lang="de-DE" b="1" baseline="0" dirty="0"/>
              <a:t>Wirkung: </a:t>
            </a:r>
            <a:r>
              <a:rPr lang="de-DE" b="0" baseline="0" dirty="0"/>
              <a:t>Eine Idee muss bei den Betrachtenden etwas auslösen: Entweder ein Gefühl oder einen </a:t>
            </a:r>
            <a:r>
              <a:rPr lang="de-DE" b="0" baseline="0" dirty="0" err="1"/>
              <a:t>Denkanstoss</a:t>
            </a:r>
            <a:r>
              <a:rPr lang="de-DE" b="0" baseline="0" dirty="0"/>
              <a:t> – am besten beides. Natürlich wird dieser Aspekt dann mit der Umsetzung durch lernende </a:t>
            </a:r>
            <a:r>
              <a:rPr lang="de-DE" b="0" baseline="0" dirty="0" err="1"/>
              <a:t>Grafiker:innen</a:t>
            </a:r>
            <a:r>
              <a:rPr lang="de-DE" b="0" baseline="0" dirty="0"/>
              <a:t> verstärkt, sofern eure Idee von der Jury zur Umsetzung ausgewählt wird. Deshalb wird bei eurem Entwurf der Ansatz einer möglichen Wirkung bewertet. Die effektive Wirkung wird ja erst dann ersichtlich, wenn das Plakat umgesetzt ist.</a:t>
            </a:r>
            <a:endParaRPr lang="de-DE" baseline="0" dirty="0"/>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endParaRPr lang="de-DE" b="1" baseline="0" dirty="0"/>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de-DE" b="1" baseline="0" dirty="0"/>
              <a:t>Orientierung: </a:t>
            </a:r>
            <a:r>
              <a:rPr lang="de-DE" b="0" baseline="0" dirty="0"/>
              <a:t>W</a:t>
            </a:r>
            <a:r>
              <a:rPr lang="de-DE" baseline="0" dirty="0"/>
              <a:t>ichtig ist, dass ihr nicht einfach nur ein Problem darstellt, sondern versucht auch eine ermunternde Aussage zu vermitteln. In anderen Worten: Was hat man für Vorteile, wenn man die digitalen Medien im Griff hat und nicht umgekehrt? Dies kann durch das Bild oder durch den Text vermittelt werden.</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endParaRPr lang="de-DE" b="1" baseline="0" dirty="0"/>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de-DE" b="1" baseline="0" dirty="0"/>
              <a:t>Potential</a:t>
            </a:r>
            <a:r>
              <a:rPr lang="de-DE" baseline="0" dirty="0"/>
              <a:t>: Euer Vorschlag muss nicht perfekt umgesetzt eingereicht werden, aber es soll eine starke Grundidee ersichtlich sein, die dann weiterentwickelt und ausgearbeitet werden könnte. Eure Idee darf verrückt sein, soll sich aber mit vernünftigem Aufwand realisieren lassen.</a:t>
            </a:r>
          </a:p>
          <a:p>
            <a:endParaRPr lang="de-DE" dirty="0"/>
          </a:p>
        </p:txBody>
      </p:sp>
      <p:sp>
        <p:nvSpPr>
          <p:cNvPr id="4" name="Foliennummernplatzhalter 3"/>
          <p:cNvSpPr>
            <a:spLocks noGrp="1"/>
          </p:cNvSpPr>
          <p:nvPr>
            <p:ph type="sldNum" sz="quarter" idx="5"/>
          </p:nvPr>
        </p:nvSpPr>
        <p:spPr/>
        <p:txBody>
          <a:bodyPr/>
          <a:lstStyle/>
          <a:p>
            <a:fld id="{6CED6C8C-D8F6-1A4E-B383-6591E4B302E0}" type="slidenum">
              <a:rPr lang="de-DE" smtClean="0"/>
              <a:t>17</a:t>
            </a:fld>
            <a:endParaRPr lang="de-DE"/>
          </a:p>
        </p:txBody>
      </p:sp>
    </p:spTree>
    <p:extLst>
      <p:ext uri="{BB962C8B-B14F-4D97-AF65-F5344CB8AC3E}">
        <p14:creationId xmlns:p14="http://schemas.microsoft.com/office/powerpoint/2010/main" val="33270340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a:solidFill>
                  <a:schemeClr val="tx1"/>
                </a:solidFill>
                <a:latin typeface="+mn-lt"/>
                <a:ea typeface="+mn-ea"/>
                <a:cs typeface="+mn-cs"/>
              </a:rPr>
              <a:t>Contest Preise</a:t>
            </a:r>
          </a:p>
          <a:p>
            <a:pPr marL="171450" indent="-171450" algn="l">
              <a:buFont typeface="Arial"/>
              <a:buChar char="•"/>
            </a:pPr>
            <a:endParaRPr lang="de-DE" sz="1200" kern="1200" dirty="0">
              <a:solidFill>
                <a:schemeClr val="tx1"/>
              </a:solidFill>
              <a:latin typeface="+mn-lt"/>
              <a:ea typeface="+mn-ea"/>
              <a:cs typeface="+mn-cs"/>
            </a:endParaRPr>
          </a:p>
          <a:p>
            <a:pPr marL="285750" indent="-285750" algn="l">
              <a:buFont typeface="Arial"/>
              <a:buChar char="•"/>
            </a:pPr>
            <a:r>
              <a:rPr lang="de-DE" dirty="0">
                <a:solidFill>
                  <a:srgbClr val="079AAD"/>
                </a:solidFill>
                <a:latin typeface="Verdana"/>
                <a:cs typeface="Verdana"/>
              </a:rPr>
              <a:t>Für alle Teams, die eingereicht haben, gibt es kleine Mitmachpreise in Form von CHF 10.– in die Klassenkasse</a:t>
            </a:r>
          </a:p>
          <a:p>
            <a:pPr marL="285750" indent="-285750" algn="l">
              <a:buFont typeface="Arial"/>
              <a:buChar char="•"/>
            </a:pPr>
            <a:endParaRPr lang="de-DE" dirty="0">
              <a:solidFill>
                <a:srgbClr val="079AAD"/>
              </a:solidFill>
              <a:latin typeface="Verdana"/>
              <a:cs typeface="Verdana"/>
            </a:endParaRPr>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de-DE" dirty="0">
                <a:solidFill>
                  <a:srgbClr val="079AAD"/>
                </a:solidFill>
                <a:latin typeface="Verdana"/>
                <a:cs typeface="Verdana"/>
              </a:rPr>
              <a:t>Der eigentliche Hauptpreis ist die Weiterentwicklung und die professionelle Umsetzung der ausgewählten Plakatentwürfe durch lernende </a:t>
            </a:r>
            <a:r>
              <a:rPr lang="de-DE" dirty="0" err="1">
                <a:solidFill>
                  <a:srgbClr val="079AAD"/>
                </a:solidFill>
                <a:latin typeface="Verdana"/>
                <a:cs typeface="Verdana"/>
              </a:rPr>
              <a:t>Grafiker:innen</a:t>
            </a:r>
            <a:r>
              <a:rPr lang="de-DE" dirty="0">
                <a:solidFill>
                  <a:srgbClr val="079AAD"/>
                </a:solidFill>
                <a:latin typeface="Verdana"/>
                <a:cs typeface="Verdana"/>
              </a:rPr>
              <a:t> sowie der Einsatz in 10 Kantonen und dem Fürstentum Liechtenstein. </a:t>
            </a:r>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endParaRPr lang="de-DE" dirty="0">
              <a:solidFill>
                <a:srgbClr val="079AAD"/>
              </a:solidFill>
              <a:latin typeface="Verdana"/>
              <a:cs typeface="Verdana"/>
            </a:endParaRPr>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de-DE" dirty="0">
                <a:solidFill>
                  <a:srgbClr val="079AAD"/>
                </a:solidFill>
                <a:latin typeface="Verdana"/>
                <a:cs typeface="Verdana"/>
              </a:rPr>
              <a:t>Zusätzlich können folgende Beträge für die Kassenkasse gewonnen werden:</a:t>
            </a:r>
            <a:br>
              <a:rPr lang="de-DE" dirty="0">
                <a:solidFill>
                  <a:srgbClr val="079AAD"/>
                </a:solidFill>
                <a:latin typeface="Verdana"/>
                <a:cs typeface="Verdana"/>
              </a:rPr>
            </a:br>
            <a:r>
              <a:rPr lang="de-DE" dirty="0">
                <a:solidFill>
                  <a:srgbClr val="079AAD"/>
                </a:solidFill>
                <a:latin typeface="Verdana"/>
                <a:cs typeface="Verdana"/>
              </a:rPr>
              <a:t>- CHF 300.– in die Klassenkasse für die Schulteams der drei bestplatzierten Plakate</a:t>
            </a:r>
            <a:br>
              <a:rPr lang="de-DE" dirty="0">
                <a:solidFill>
                  <a:srgbClr val="079AAD"/>
                </a:solidFill>
                <a:latin typeface="Verdana"/>
                <a:cs typeface="Verdana"/>
              </a:rPr>
            </a:br>
            <a:r>
              <a:rPr lang="de-DE" dirty="0">
                <a:solidFill>
                  <a:srgbClr val="079AAD"/>
                </a:solidFill>
                <a:latin typeface="Verdana"/>
                <a:cs typeface="Verdana"/>
              </a:rPr>
              <a:t>- CHF 200.– in die Klassenkasse für die Schulteams der drei bestplatzierten Animationen</a:t>
            </a:r>
            <a:br>
              <a:rPr lang="de-DE" dirty="0">
                <a:solidFill>
                  <a:srgbClr val="079AAD"/>
                </a:solidFill>
                <a:latin typeface="Verdana"/>
                <a:cs typeface="Verdana"/>
              </a:rPr>
            </a:br>
            <a:r>
              <a:rPr lang="de-DE" dirty="0">
                <a:solidFill>
                  <a:srgbClr val="079AAD"/>
                </a:solidFill>
                <a:latin typeface="Verdana"/>
                <a:cs typeface="Verdana"/>
              </a:rPr>
              <a:t>- CHF 100.– in die Klassenkasse für die Schulteams der Plätze 4 bis 10 bzw. 11</a:t>
            </a:r>
            <a:endParaRPr lang="de-DE" dirty="0"/>
          </a:p>
        </p:txBody>
      </p:sp>
      <p:sp>
        <p:nvSpPr>
          <p:cNvPr id="4" name="Foliennummernplatzhalter 3"/>
          <p:cNvSpPr>
            <a:spLocks noGrp="1"/>
          </p:cNvSpPr>
          <p:nvPr>
            <p:ph type="sldNum" sz="quarter" idx="5"/>
          </p:nvPr>
        </p:nvSpPr>
        <p:spPr/>
        <p:txBody>
          <a:bodyPr/>
          <a:lstStyle/>
          <a:p>
            <a:fld id="{6CED6C8C-D8F6-1A4E-B383-6591E4B302E0}" type="slidenum">
              <a:rPr lang="de-DE" smtClean="0"/>
              <a:t>18</a:t>
            </a:fld>
            <a:endParaRPr lang="de-DE"/>
          </a:p>
        </p:txBody>
      </p:sp>
    </p:spTree>
    <p:extLst>
      <p:ext uri="{BB962C8B-B14F-4D97-AF65-F5344CB8AC3E}">
        <p14:creationId xmlns:p14="http://schemas.microsoft.com/office/powerpoint/2010/main" val="23991235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Angewendet werden die Sujets beispielsweise …</a:t>
            </a:r>
          </a:p>
          <a:p>
            <a:endParaRPr lang="de-DE" dirty="0"/>
          </a:p>
          <a:p>
            <a:endParaRPr lang="de-DE" dirty="0"/>
          </a:p>
          <a:p>
            <a:r>
              <a:rPr lang="de-DE" dirty="0"/>
              <a:t>… als </a:t>
            </a:r>
            <a:r>
              <a:rPr lang="de-DE" dirty="0" err="1"/>
              <a:t>grossformatige</a:t>
            </a:r>
            <a:r>
              <a:rPr lang="de-DE" dirty="0"/>
              <a:t> Plakatkampagne</a:t>
            </a:r>
          </a:p>
        </p:txBody>
      </p:sp>
      <p:sp>
        <p:nvSpPr>
          <p:cNvPr id="4" name="Foliennummernplatzhalter 3"/>
          <p:cNvSpPr>
            <a:spLocks noGrp="1"/>
          </p:cNvSpPr>
          <p:nvPr>
            <p:ph type="sldNum" sz="quarter" idx="5"/>
          </p:nvPr>
        </p:nvSpPr>
        <p:spPr/>
        <p:txBody>
          <a:bodyPr/>
          <a:lstStyle/>
          <a:p>
            <a:fld id="{6CED6C8C-D8F6-1A4E-B383-6591E4B302E0}" type="slidenum">
              <a:rPr lang="de-DE" smtClean="0"/>
              <a:t>19</a:t>
            </a:fld>
            <a:endParaRPr lang="de-DE"/>
          </a:p>
        </p:txBody>
      </p:sp>
    </p:spTree>
    <p:extLst>
      <p:ext uri="{BB962C8B-B14F-4D97-AF65-F5344CB8AC3E}">
        <p14:creationId xmlns:p14="http://schemas.microsoft.com/office/powerpoint/2010/main" val="439125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latin typeface="+mn-lt"/>
                <a:ea typeface="+mn-ea"/>
                <a:cs typeface="+mn-cs"/>
              </a:rPr>
              <a:t>Gesucht sind bei diesem siebten Contest Plakatideen zu den folgenden Themen</a:t>
            </a:r>
          </a:p>
          <a:p>
            <a:pPr marL="171450" indent="-171450">
              <a:buFontTx/>
              <a:buChar char="-"/>
            </a:pPr>
            <a:r>
              <a:rPr lang="de-DE" dirty="0"/>
              <a:t>Vapen</a:t>
            </a:r>
          </a:p>
          <a:p>
            <a:pPr marL="171450" indent="-171450">
              <a:buFontTx/>
              <a:buChar char="-"/>
            </a:pPr>
            <a:r>
              <a:rPr lang="de-DE" dirty="0"/>
              <a:t>Alkohol</a:t>
            </a:r>
          </a:p>
          <a:p>
            <a:pPr marL="171450" indent="-171450">
              <a:buFontTx/>
              <a:buChar char="-"/>
            </a:pPr>
            <a:r>
              <a:rPr lang="de-DE" dirty="0"/>
              <a:t>Cannabis</a:t>
            </a:r>
          </a:p>
          <a:p>
            <a:pPr marL="171450" indent="-171450">
              <a:buFontTx/>
              <a:buChar char="-"/>
            </a:pPr>
            <a:r>
              <a:rPr lang="de-DE" dirty="0"/>
              <a:t>Snus/Nikotinbeutel</a:t>
            </a:r>
          </a:p>
          <a:p>
            <a:pPr marL="171450" indent="-171450">
              <a:buFontTx/>
              <a:buChar char="-"/>
            </a:pPr>
            <a:r>
              <a:rPr lang="de-DE" dirty="0"/>
              <a:t>Cybermobbing</a:t>
            </a:r>
          </a:p>
          <a:p>
            <a:pPr marL="171450" indent="-171450">
              <a:buFontTx/>
              <a:buChar char="-"/>
            </a:pPr>
            <a:r>
              <a:rPr lang="de-DE" dirty="0" err="1"/>
              <a:t>Cybergrooming</a:t>
            </a:r>
            <a:r>
              <a:rPr lang="de-DE" dirty="0"/>
              <a:t>*</a:t>
            </a:r>
          </a:p>
          <a:p>
            <a:pPr marL="171450" indent="-171450">
              <a:buFontTx/>
              <a:buChar char="-"/>
            </a:pPr>
            <a:r>
              <a:rPr lang="de-DE" dirty="0"/>
              <a:t>Sexting** </a:t>
            </a:r>
          </a:p>
          <a:p>
            <a:pPr marL="171450" indent="-171450">
              <a:buFontTx/>
              <a:buChar char="-"/>
            </a:pPr>
            <a:r>
              <a:rPr lang="de-DE" dirty="0" err="1"/>
              <a:t>Pornografiekonsum</a:t>
            </a:r>
            <a:endParaRPr lang="de-DE" dirty="0"/>
          </a:p>
          <a:p>
            <a:pPr marL="171450" indent="-171450">
              <a:buFontTx/>
              <a:buChar char="-"/>
            </a:pPr>
            <a:r>
              <a:rPr lang="de-DE" dirty="0" err="1"/>
              <a:t>Social</a:t>
            </a:r>
            <a:r>
              <a:rPr lang="de-DE" dirty="0"/>
              <a:t> Media</a:t>
            </a:r>
          </a:p>
          <a:p>
            <a:pPr marL="171450" indent="-171450">
              <a:buFontTx/>
              <a:buChar char="-"/>
            </a:pPr>
            <a:r>
              <a:rPr lang="de-DE" dirty="0"/>
              <a:t>Gamen</a:t>
            </a:r>
          </a:p>
          <a:p>
            <a:pPr marL="171450" indent="-171450">
              <a:buFontTx/>
              <a:buChar char="-"/>
            </a:pPr>
            <a:r>
              <a:rPr lang="de-DE" dirty="0"/>
              <a:t>Kostenfalle***</a:t>
            </a:r>
            <a:br>
              <a:rPr lang="de-DE" dirty="0"/>
            </a:br>
            <a:br>
              <a:rPr lang="de-DE" dirty="0"/>
            </a:br>
            <a:r>
              <a:rPr lang="de-DE" dirty="0"/>
              <a:t>* </a:t>
            </a:r>
            <a:r>
              <a:rPr lang="de-CH" sz="1200" b="0" i="0" u="none" strike="noStrike" kern="1200" dirty="0" err="1">
                <a:solidFill>
                  <a:schemeClr val="tx1"/>
                </a:solidFill>
                <a:effectLst/>
                <a:latin typeface="+mn-lt"/>
                <a:ea typeface="+mn-ea"/>
                <a:cs typeface="+mn-cs"/>
              </a:rPr>
              <a:t>Cybergrooming</a:t>
            </a:r>
            <a:r>
              <a:rPr lang="de-CH" sz="1200" b="0" i="0" u="none" strike="noStrike" kern="1200" dirty="0">
                <a:solidFill>
                  <a:schemeClr val="tx1"/>
                </a:solidFill>
                <a:effectLst/>
                <a:latin typeface="+mn-lt"/>
                <a:ea typeface="+mn-ea"/>
                <a:cs typeface="+mn-cs"/>
              </a:rPr>
              <a:t> bezeichnet den Prozess, bei dem sich Erwachsene über das Internet mit dem Ziel an Kindern oder Jugendlichen annähern, um sie für sexuelle Zwecke zu manipulieren oder auszubeuten.</a:t>
            </a:r>
            <a:br>
              <a:rPr lang="de-CH" sz="1200" b="0" i="0" u="none" strike="noStrike" kern="1200" dirty="0">
                <a:solidFill>
                  <a:schemeClr val="tx1"/>
                </a:solidFill>
                <a:effectLst/>
                <a:latin typeface="+mn-lt"/>
                <a:ea typeface="+mn-ea"/>
                <a:cs typeface="+mn-cs"/>
              </a:rPr>
            </a:br>
            <a:br>
              <a:rPr lang="de-DE" sz="1200" b="0" i="0" u="none" strike="noStrike" kern="1200" dirty="0">
                <a:solidFill>
                  <a:schemeClr val="tx1"/>
                </a:solidFill>
                <a:effectLst/>
                <a:latin typeface="+mn-lt"/>
                <a:ea typeface="+mn-ea"/>
                <a:cs typeface="+mn-cs"/>
              </a:rPr>
            </a:br>
            <a:r>
              <a:rPr lang="de-DE" sz="1200" b="0" i="0" u="none" strike="noStrike" kern="1200" dirty="0">
                <a:solidFill>
                  <a:schemeClr val="tx1"/>
                </a:solidFill>
                <a:effectLst/>
                <a:latin typeface="+mn-lt"/>
                <a:ea typeface="+mn-ea"/>
                <a:cs typeface="+mn-cs"/>
              </a:rPr>
              <a:t>** </a:t>
            </a:r>
            <a:r>
              <a:rPr lang="de-CH" sz="1200" b="0" i="0" u="none" strike="noStrike" kern="1200" dirty="0">
                <a:solidFill>
                  <a:schemeClr val="tx1"/>
                </a:solidFill>
                <a:effectLst/>
                <a:latin typeface="+mn-lt"/>
                <a:ea typeface="+mn-ea"/>
                <a:cs typeface="+mn-cs"/>
              </a:rPr>
              <a:t>Sexting bezeichnet das Erstellen von sexualisierten Selbstdarstellungen sowie das Versenden von sexuellen Bildern, Videos oder Nachrichten über elektronische Geräte, oft über Smartphones oder soziale Medien.</a:t>
            </a:r>
            <a:br>
              <a:rPr lang="de-CH" sz="1200" b="0" i="0" u="none" strike="noStrike" kern="1200" dirty="0">
                <a:solidFill>
                  <a:schemeClr val="tx1"/>
                </a:solidFill>
                <a:effectLst/>
                <a:latin typeface="+mn-lt"/>
                <a:ea typeface="+mn-ea"/>
                <a:cs typeface="+mn-cs"/>
              </a:rPr>
            </a:br>
            <a:br>
              <a:rPr lang="de-CH" sz="1200" b="0" i="0" u="none" strike="noStrike" kern="1200" dirty="0">
                <a:solidFill>
                  <a:schemeClr val="tx1"/>
                </a:solidFill>
                <a:effectLst/>
                <a:latin typeface="+mn-lt"/>
                <a:ea typeface="+mn-ea"/>
                <a:cs typeface="+mn-cs"/>
              </a:rPr>
            </a:br>
            <a:r>
              <a:rPr lang="de-CH" sz="1200" b="0" i="0" u="none" strike="noStrike" kern="1200" dirty="0">
                <a:solidFill>
                  <a:schemeClr val="tx1"/>
                </a:solidFill>
                <a:effectLst/>
                <a:latin typeface="+mn-lt"/>
                <a:ea typeface="+mn-ea"/>
                <a:cs typeface="+mn-cs"/>
              </a:rPr>
              <a:t>***Kostenfalle bei In-App-Käufen – auch In-Game-Käufen genannt – insbesondere bei </a:t>
            </a:r>
            <a:r>
              <a:rPr lang="de-CH" sz="1200" b="0" i="0" u="none" strike="noStrike" kern="1200" dirty="0" err="1">
                <a:solidFill>
                  <a:schemeClr val="tx1"/>
                </a:solidFill>
                <a:effectLst/>
                <a:latin typeface="+mn-lt"/>
                <a:ea typeface="+mn-ea"/>
                <a:cs typeface="+mn-cs"/>
              </a:rPr>
              <a:t>vordergündig</a:t>
            </a:r>
            <a:r>
              <a:rPr lang="de-CH" sz="1200" b="0" i="0" u="none" strike="noStrike" kern="1200" dirty="0">
                <a:solidFill>
                  <a:schemeClr val="tx1"/>
                </a:solidFill>
                <a:effectLst/>
                <a:latin typeface="+mn-lt"/>
                <a:ea typeface="+mn-ea"/>
                <a:cs typeface="+mn-cs"/>
              </a:rPr>
              <a:t> kostenlosen Games</a:t>
            </a:r>
          </a:p>
        </p:txBody>
      </p:sp>
      <p:sp>
        <p:nvSpPr>
          <p:cNvPr id="4" name="Foliennummernplatzhalter 3"/>
          <p:cNvSpPr>
            <a:spLocks noGrp="1"/>
          </p:cNvSpPr>
          <p:nvPr>
            <p:ph type="sldNum" sz="quarter" idx="5"/>
          </p:nvPr>
        </p:nvSpPr>
        <p:spPr/>
        <p:txBody>
          <a:bodyPr/>
          <a:lstStyle/>
          <a:p>
            <a:fld id="{6CED6C8C-D8F6-1A4E-B383-6591E4B302E0}" type="slidenum">
              <a:rPr lang="de-DE" smtClean="0"/>
              <a:t>2</a:t>
            </a:fld>
            <a:endParaRPr lang="de-DE"/>
          </a:p>
        </p:txBody>
      </p:sp>
    </p:spTree>
    <p:extLst>
      <p:ext uri="{BB962C8B-B14F-4D97-AF65-F5344CB8AC3E}">
        <p14:creationId xmlns:p14="http://schemas.microsoft.com/office/powerpoint/2010/main" val="14796025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 als kleinformatige Plakate, z.B. in Schulhäusern</a:t>
            </a:r>
          </a:p>
        </p:txBody>
      </p:sp>
      <p:sp>
        <p:nvSpPr>
          <p:cNvPr id="4" name="Foliennummernplatzhalter 3"/>
          <p:cNvSpPr>
            <a:spLocks noGrp="1"/>
          </p:cNvSpPr>
          <p:nvPr>
            <p:ph type="sldNum" sz="quarter" idx="5"/>
          </p:nvPr>
        </p:nvSpPr>
        <p:spPr/>
        <p:txBody>
          <a:bodyPr/>
          <a:lstStyle/>
          <a:p>
            <a:fld id="{6CED6C8C-D8F6-1A4E-B383-6591E4B302E0}" type="slidenum">
              <a:rPr lang="de-DE" smtClean="0"/>
              <a:t>20</a:t>
            </a:fld>
            <a:endParaRPr lang="de-DE"/>
          </a:p>
        </p:txBody>
      </p:sp>
    </p:spTree>
    <p:extLst>
      <p:ext uri="{BB962C8B-B14F-4D97-AF65-F5344CB8AC3E}">
        <p14:creationId xmlns:p14="http://schemas.microsoft.com/office/powerpoint/2010/main" val="20505216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1200" kern="1200" dirty="0">
                <a:solidFill>
                  <a:schemeClr val="tx1"/>
                </a:solidFill>
                <a:effectLst/>
                <a:latin typeface="+mn-lt"/>
                <a:ea typeface="+mn-ea"/>
                <a:cs typeface="+mn-cs"/>
              </a:rPr>
              <a:t>… als Postkarten</a:t>
            </a:r>
          </a:p>
          <a:p>
            <a:endParaRPr lang="de-DE" dirty="0"/>
          </a:p>
        </p:txBody>
      </p:sp>
      <p:sp>
        <p:nvSpPr>
          <p:cNvPr id="4" name="Foliennummernplatzhalter 3"/>
          <p:cNvSpPr>
            <a:spLocks noGrp="1"/>
          </p:cNvSpPr>
          <p:nvPr>
            <p:ph type="sldNum" sz="quarter" idx="5"/>
          </p:nvPr>
        </p:nvSpPr>
        <p:spPr/>
        <p:txBody>
          <a:bodyPr/>
          <a:lstStyle/>
          <a:p>
            <a:fld id="{6CED6C8C-D8F6-1A4E-B383-6591E4B302E0}" type="slidenum">
              <a:rPr lang="de-DE" smtClean="0"/>
              <a:t>21</a:t>
            </a:fld>
            <a:endParaRPr lang="de-DE"/>
          </a:p>
        </p:txBody>
      </p:sp>
    </p:spTree>
    <p:extLst>
      <p:ext uri="{BB962C8B-B14F-4D97-AF65-F5344CB8AC3E}">
        <p14:creationId xmlns:p14="http://schemas.microsoft.com/office/powerpoint/2010/main" val="29564672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1200" kern="1200" dirty="0">
                <a:solidFill>
                  <a:schemeClr val="tx1"/>
                </a:solidFill>
                <a:effectLst/>
                <a:latin typeface="+mn-lt"/>
                <a:ea typeface="+mn-ea"/>
                <a:cs typeface="+mn-cs"/>
              </a:rPr>
              <a:t>… in der ‹</a:t>
            </a:r>
            <a:r>
              <a:rPr lang="de-CH" sz="1200" kern="1200" dirty="0" err="1">
                <a:solidFill>
                  <a:schemeClr val="tx1"/>
                </a:solidFill>
                <a:effectLst/>
                <a:latin typeface="+mn-lt"/>
                <a:ea typeface="+mn-ea"/>
                <a:cs typeface="+mn-cs"/>
              </a:rPr>
              <a:t>befreelance</a:t>
            </a:r>
            <a:r>
              <a:rPr lang="de-CH" sz="1200" kern="1200" dirty="0">
                <a:solidFill>
                  <a:schemeClr val="tx1"/>
                </a:solidFill>
                <a:effectLst/>
                <a:latin typeface="+mn-lt"/>
                <a:ea typeface="+mn-ea"/>
                <a:cs typeface="+mn-cs"/>
              </a:rPr>
              <a:t>›-Jugendagenda</a:t>
            </a:r>
          </a:p>
          <a:p>
            <a:endParaRPr lang="de-DE" dirty="0"/>
          </a:p>
        </p:txBody>
      </p:sp>
      <p:sp>
        <p:nvSpPr>
          <p:cNvPr id="4" name="Foliennummernplatzhalter 3"/>
          <p:cNvSpPr>
            <a:spLocks noGrp="1"/>
          </p:cNvSpPr>
          <p:nvPr>
            <p:ph type="sldNum" sz="quarter" idx="5"/>
          </p:nvPr>
        </p:nvSpPr>
        <p:spPr/>
        <p:txBody>
          <a:bodyPr/>
          <a:lstStyle/>
          <a:p>
            <a:fld id="{6CED6C8C-D8F6-1A4E-B383-6591E4B302E0}" type="slidenum">
              <a:rPr lang="de-DE" smtClean="0"/>
              <a:t>22</a:t>
            </a:fld>
            <a:endParaRPr lang="de-DE"/>
          </a:p>
        </p:txBody>
      </p:sp>
    </p:spTree>
    <p:extLst>
      <p:ext uri="{BB962C8B-B14F-4D97-AF65-F5344CB8AC3E}">
        <p14:creationId xmlns:p14="http://schemas.microsoft.com/office/powerpoint/2010/main" val="15065708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1200" kern="1200" dirty="0">
                <a:solidFill>
                  <a:schemeClr val="tx1"/>
                </a:solidFill>
                <a:effectLst/>
                <a:latin typeface="+mn-lt"/>
                <a:ea typeface="+mn-ea"/>
                <a:cs typeface="+mn-cs"/>
              </a:rPr>
              <a:t>… als Rollup-Display</a:t>
            </a:r>
          </a:p>
          <a:p>
            <a:endParaRPr lang="de-DE" dirty="0"/>
          </a:p>
        </p:txBody>
      </p:sp>
      <p:sp>
        <p:nvSpPr>
          <p:cNvPr id="4" name="Foliennummernplatzhalter 3"/>
          <p:cNvSpPr>
            <a:spLocks noGrp="1"/>
          </p:cNvSpPr>
          <p:nvPr>
            <p:ph type="sldNum" sz="quarter" idx="5"/>
          </p:nvPr>
        </p:nvSpPr>
        <p:spPr/>
        <p:txBody>
          <a:bodyPr/>
          <a:lstStyle/>
          <a:p>
            <a:fld id="{6CED6C8C-D8F6-1A4E-B383-6591E4B302E0}" type="slidenum">
              <a:rPr lang="de-DE" smtClean="0"/>
              <a:t>23</a:t>
            </a:fld>
            <a:endParaRPr lang="de-DE"/>
          </a:p>
        </p:txBody>
      </p:sp>
    </p:spTree>
    <p:extLst>
      <p:ext uri="{BB962C8B-B14F-4D97-AF65-F5344CB8AC3E}">
        <p14:creationId xmlns:p14="http://schemas.microsoft.com/office/powerpoint/2010/main" val="25377395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1200" kern="1200" dirty="0">
                <a:solidFill>
                  <a:schemeClr val="tx1"/>
                </a:solidFill>
                <a:effectLst/>
                <a:latin typeface="+mn-lt"/>
                <a:ea typeface="+mn-ea"/>
                <a:cs typeface="+mn-cs"/>
              </a:rPr>
              <a:t>… als Traffic-Media-Screen in öffentlichen Verkehrsmitteln</a:t>
            </a:r>
          </a:p>
          <a:p>
            <a:endParaRPr lang="de-DE" dirty="0"/>
          </a:p>
        </p:txBody>
      </p:sp>
      <p:sp>
        <p:nvSpPr>
          <p:cNvPr id="4" name="Foliennummernplatzhalter 3"/>
          <p:cNvSpPr>
            <a:spLocks noGrp="1"/>
          </p:cNvSpPr>
          <p:nvPr>
            <p:ph type="sldNum" sz="quarter" idx="5"/>
          </p:nvPr>
        </p:nvSpPr>
        <p:spPr/>
        <p:txBody>
          <a:bodyPr/>
          <a:lstStyle/>
          <a:p>
            <a:fld id="{6CED6C8C-D8F6-1A4E-B383-6591E4B302E0}" type="slidenum">
              <a:rPr lang="de-DE" smtClean="0"/>
              <a:t>24</a:t>
            </a:fld>
            <a:endParaRPr lang="de-DE"/>
          </a:p>
        </p:txBody>
      </p:sp>
    </p:spTree>
    <p:extLst>
      <p:ext uri="{BB962C8B-B14F-4D97-AF65-F5344CB8AC3E}">
        <p14:creationId xmlns:p14="http://schemas.microsoft.com/office/powerpoint/2010/main" val="41470078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1200" kern="1200" dirty="0">
                <a:solidFill>
                  <a:schemeClr val="tx1"/>
                </a:solidFill>
                <a:effectLst/>
                <a:latin typeface="+mn-lt"/>
                <a:ea typeface="+mn-ea"/>
                <a:cs typeface="+mn-cs"/>
              </a:rPr>
              <a:t>… und als </a:t>
            </a:r>
            <a:r>
              <a:rPr lang="de-CH" sz="1200" kern="1200" dirty="0" err="1">
                <a:solidFill>
                  <a:schemeClr val="tx1"/>
                </a:solidFill>
                <a:effectLst/>
                <a:latin typeface="+mn-lt"/>
                <a:ea typeface="+mn-ea"/>
                <a:cs typeface="+mn-cs"/>
              </a:rPr>
              <a:t>Cinémotion</a:t>
            </a:r>
            <a:endParaRPr lang="de-CH"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6CED6C8C-D8F6-1A4E-B383-6591E4B302E0}" type="slidenum">
              <a:rPr lang="de-DE" smtClean="0"/>
              <a:t>25</a:t>
            </a:fld>
            <a:endParaRPr lang="de-DE"/>
          </a:p>
        </p:txBody>
      </p:sp>
    </p:spTree>
    <p:extLst>
      <p:ext uri="{BB962C8B-B14F-4D97-AF65-F5344CB8AC3E}">
        <p14:creationId xmlns:p14="http://schemas.microsoft.com/office/powerpoint/2010/main" val="17183695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Hilfsmittel</a:t>
            </a:r>
          </a:p>
          <a:p>
            <a:endParaRPr lang="de-DE" dirty="0"/>
          </a:p>
          <a:p>
            <a:r>
              <a:rPr lang="de-DE" dirty="0"/>
              <a:t>Für das Erarbeiten wirkungsvoller Ideen stehen verschiedene Hilfsmittel zur Verfügung.</a:t>
            </a:r>
          </a:p>
          <a:p>
            <a:endParaRPr lang="de-DE" dirty="0"/>
          </a:p>
          <a:p>
            <a:r>
              <a:rPr lang="de-DE" dirty="0"/>
              <a:t>Um inhaltsstarke Botschaften entwickeln zu können, ist eine Auseinandersetzung mit dem gewählten Thema anhand der </a:t>
            </a:r>
            <a:r>
              <a:rPr lang="de-DE" sz="1200" kern="1200" dirty="0">
                <a:solidFill>
                  <a:schemeClr val="tx1"/>
                </a:solidFill>
                <a:latin typeface="+mn-lt"/>
                <a:ea typeface="+mn-ea"/>
                <a:cs typeface="+mn-cs"/>
              </a:rPr>
              <a:t>‹</a:t>
            </a:r>
            <a:r>
              <a:rPr lang="de-DE" sz="1200" kern="1200" dirty="0" err="1">
                <a:solidFill>
                  <a:schemeClr val="tx1"/>
                </a:solidFill>
                <a:latin typeface="+mn-lt"/>
                <a:ea typeface="+mn-ea"/>
                <a:cs typeface="+mn-cs"/>
              </a:rPr>
              <a:t>befreelance</a:t>
            </a:r>
            <a:r>
              <a:rPr lang="de-DE" sz="1200" kern="1200" dirty="0">
                <a:solidFill>
                  <a:schemeClr val="tx1"/>
                </a:solidFill>
                <a:latin typeface="+mn-lt"/>
                <a:ea typeface="+mn-ea"/>
                <a:cs typeface="+mn-cs"/>
              </a:rPr>
              <a:t>›</a:t>
            </a:r>
            <a:r>
              <a:rPr lang="de-DE" dirty="0"/>
              <a:t>-Aufgabensets hilfreich.</a:t>
            </a:r>
          </a:p>
        </p:txBody>
      </p:sp>
      <p:sp>
        <p:nvSpPr>
          <p:cNvPr id="4" name="Foliennummernplatzhalter 3"/>
          <p:cNvSpPr>
            <a:spLocks noGrp="1"/>
          </p:cNvSpPr>
          <p:nvPr>
            <p:ph type="sldNum" sz="quarter" idx="5"/>
          </p:nvPr>
        </p:nvSpPr>
        <p:spPr/>
        <p:txBody>
          <a:bodyPr/>
          <a:lstStyle/>
          <a:p>
            <a:fld id="{6CED6C8C-D8F6-1A4E-B383-6591E4B302E0}" type="slidenum">
              <a:rPr lang="de-DE" smtClean="0"/>
              <a:t>26</a:t>
            </a:fld>
            <a:endParaRPr lang="de-DE"/>
          </a:p>
        </p:txBody>
      </p:sp>
    </p:spTree>
    <p:extLst>
      <p:ext uri="{BB962C8B-B14F-4D97-AF65-F5344CB8AC3E}">
        <p14:creationId xmlns:p14="http://schemas.microsoft.com/office/powerpoint/2010/main" val="4171880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Hilfsmittel</a:t>
            </a:r>
          </a:p>
          <a:p>
            <a:endParaRPr lang="de-DE" dirty="0"/>
          </a:p>
          <a:p>
            <a:r>
              <a:rPr lang="de-DE" dirty="0"/>
              <a:t>Nachdem ihr euch mit dem Thema auseinandergesetzt habt, entwerft ihr eure Plakate.</a:t>
            </a:r>
          </a:p>
          <a:p>
            <a:endParaRPr lang="de-DE" dirty="0"/>
          </a:p>
          <a:p>
            <a:r>
              <a:rPr lang="de-DE" dirty="0"/>
              <a:t>Entwickelt eure Plakatideen wie Profis: im Team und nach einem bestimmten Plan. Dabei hilft euch das Dokument «Ideenentwicklung»</a:t>
            </a:r>
            <a:br>
              <a:rPr lang="de-DE" dirty="0"/>
            </a:br>
            <a:endParaRPr lang="de-DE" dirty="0"/>
          </a:p>
          <a:p>
            <a:r>
              <a:rPr lang="de-DE" dirty="0"/>
              <a:t>Wenn ihr Punkt für Punkt durcharbeitet, werdet ihr erstaunt sein, welches Ergebnis ihr erreicht. Dabei lernt ihr, eure Botschaft aussagekräftig zu gestalten.</a:t>
            </a:r>
          </a:p>
        </p:txBody>
      </p:sp>
      <p:sp>
        <p:nvSpPr>
          <p:cNvPr id="4" name="Foliennummernplatzhalter 3"/>
          <p:cNvSpPr>
            <a:spLocks noGrp="1"/>
          </p:cNvSpPr>
          <p:nvPr>
            <p:ph type="sldNum" sz="quarter" idx="5"/>
          </p:nvPr>
        </p:nvSpPr>
        <p:spPr/>
        <p:txBody>
          <a:bodyPr/>
          <a:lstStyle/>
          <a:p>
            <a:fld id="{6CED6C8C-D8F6-1A4E-B383-6591E4B302E0}" type="slidenum">
              <a:rPr lang="de-DE" smtClean="0"/>
              <a:t>27</a:t>
            </a:fld>
            <a:endParaRPr lang="de-DE"/>
          </a:p>
        </p:txBody>
      </p:sp>
    </p:spTree>
    <p:extLst>
      <p:ext uri="{BB962C8B-B14F-4D97-AF65-F5344CB8AC3E}">
        <p14:creationId xmlns:p14="http://schemas.microsoft.com/office/powerpoint/2010/main" val="11486610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Hilfsmittel</a:t>
            </a:r>
          </a:p>
          <a:p>
            <a:endParaRPr lang="de-DE" dirty="0"/>
          </a:p>
          <a:p>
            <a:r>
              <a:rPr lang="de-DE" dirty="0"/>
              <a:t>Je nachdem, ob ihr eure Bildideen fotografisch oder illustrativ umsetzen möchtet, steht euch ein entsprechender Leitfaden zur Verfügung.</a:t>
            </a:r>
          </a:p>
          <a:p>
            <a:endParaRPr lang="de-DE" dirty="0"/>
          </a:p>
        </p:txBody>
      </p:sp>
      <p:sp>
        <p:nvSpPr>
          <p:cNvPr id="4" name="Foliennummernplatzhalter 3"/>
          <p:cNvSpPr>
            <a:spLocks noGrp="1"/>
          </p:cNvSpPr>
          <p:nvPr>
            <p:ph type="sldNum" sz="quarter" idx="5"/>
          </p:nvPr>
        </p:nvSpPr>
        <p:spPr/>
        <p:txBody>
          <a:bodyPr/>
          <a:lstStyle/>
          <a:p>
            <a:fld id="{6CED6C8C-D8F6-1A4E-B383-6591E4B302E0}" type="slidenum">
              <a:rPr lang="de-DE" smtClean="0"/>
              <a:t>28</a:t>
            </a:fld>
            <a:endParaRPr lang="de-DE"/>
          </a:p>
        </p:txBody>
      </p:sp>
    </p:spTree>
    <p:extLst>
      <p:ext uri="{BB962C8B-B14F-4D97-AF65-F5344CB8AC3E}">
        <p14:creationId xmlns:p14="http://schemas.microsoft.com/office/powerpoint/2010/main" val="41744095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Hilfsmittel </a:t>
            </a:r>
            <a:r>
              <a:rPr lang="de-DE" dirty="0"/>
              <a:t>(optional)</a:t>
            </a:r>
          </a:p>
          <a:p>
            <a:endParaRPr lang="de-DE" dirty="0"/>
          </a:p>
          <a:p>
            <a:r>
              <a:rPr lang="de-DE" dirty="0"/>
              <a:t>Wie werde ich gehört? Wie vermittle ich meine Botschaft?</a:t>
            </a:r>
          </a:p>
          <a:p>
            <a:endParaRPr lang="de-DE" dirty="0"/>
          </a:p>
          <a:p>
            <a:r>
              <a:rPr lang="de-DE" dirty="0"/>
              <a:t>Die Sprache kann wie ein Bild gestaltet werden. </a:t>
            </a:r>
          </a:p>
          <a:p>
            <a:r>
              <a:rPr lang="de-DE" dirty="0"/>
              <a:t>12 Stilmittel für spannende Headlines und Slogans helfen griffige Textbotschaften zu formulieren.</a:t>
            </a:r>
          </a:p>
        </p:txBody>
      </p:sp>
      <p:sp>
        <p:nvSpPr>
          <p:cNvPr id="4" name="Foliennummernplatzhalter 3"/>
          <p:cNvSpPr>
            <a:spLocks noGrp="1"/>
          </p:cNvSpPr>
          <p:nvPr>
            <p:ph type="sldNum" sz="quarter" idx="5"/>
          </p:nvPr>
        </p:nvSpPr>
        <p:spPr/>
        <p:txBody>
          <a:bodyPr/>
          <a:lstStyle/>
          <a:p>
            <a:fld id="{6CED6C8C-D8F6-1A4E-B383-6591E4B302E0}" type="slidenum">
              <a:rPr lang="de-DE" smtClean="0"/>
              <a:t>29</a:t>
            </a:fld>
            <a:endParaRPr lang="de-DE"/>
          </a:p>
        </p:txBody>
      </p:sp>
    </p:spTree>
    <p:extLst>
      <p:ext uri="{BB962C8B-B14F-4D97-AF65-F5344CB8AC3E}">
        <p14:creationId xmlns:p14="http://schemas.microsoft.com/office/powerpoint/2010/main" val="31011010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Entwicklung einer speziellen Botschaft zu einem bestimmten Thema kann durch die Fokussierung auf ein oder mehrere Unterthemen unterstützt werden.</a:t>
            </a:r>
            <a:br>
              <a:rPr lang="de-DE" dirty="0"/>
            </a:br>
            <a:r>
              <a:rPr lang="de-DE" dirty="0"/>
              <a:t>Beispielsweise eine Botschaft entwickeln zu</a:t>
            </a:r>
          </a:p>
          <a:p>
            <a:pPr marL="171450" indent="-171450">
              <a:buFontTx/>
              <a:buChar char="-"/>
            </a:pPr>
            <a:r>
              <a:rPr lang="de-DE" dirty="0"/>
              <a:t>Alkoholkonsum und Folgen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t>Cannabis und Gruppendruck</a:t>
            </a:r>
          </a:p>
          <a:p>
            <a:pPr marL="171450" indent="-171450">
              <a:buFontTx/>
              <a:buChar char="-"/>
            </a:pPr>
            <a:r>
              <a:rPr lang="de-DE" dirty="0"/>
              <a:t>Gamen und Gewaltdarstellungen</a:t>
            </a:r>
          </a:p>
          <a:p>
            <a:pPr marL="171450" indent="-171450">
              <a:buFontTx/>
              <a:buChar char="-"/>
            </a:pPr>
            <a:r>
              <a:rPr lang="de-DE" dirty="0"/>
              <a:t>Cybermobbing und Gesetz/Recht</a:t>
            </a:r>
          </a:p>
          <a:p>
            <a:pPr marL="171450" indent="-171450">
              <a:buFontTx/>
              <a:buChar char="-"/>
            </a:pPr>
            <a:r>
              <a:rPr lang="de-DE" dirty="0"/>
              <a:t>usw.</a:t>
            </a:r>
            <a:br>
              <a:rPr lang="de-DE" dirty="0"/>
            </a:br>
            <a:br>
              <a:rPr lang="de-DE" dirty="0"/>
            </a:br>
            <a:r>
              <a:rPr lang="de-DE" dirty="0"/>
              <a:t>Später in dieser Präsentation werden wir anhand einiger Plakatumsetzungen sehen, welche Unterthemen gewählt wurden.</a:t>
            </a:r>
          </a:p>
        </p:txBody>
      </p:sp>
      <p:sp>
        <p:nvSpPr>
          <p:cNvPr id="4" name="Foliennummernplatzhalter 3"/>
          <p:cNvSpPr>
            <a:spLocks noGrp="1"/>
          </p:cNvSpPr>
          <p:nvPr>
            <p:ph type="sldNum" sz="quarter" idx="5"/>
          </p:nvPr>
        </p:nvSpPr>
        <p:spPr/>
        <p:txBody>
          <a:bodyPr/>
          <a:lstStyle/>
          <a:p>
            <a:fld id="{6CED6C8C-D8F6-1A4E-B383-6591E4B302E0}" type="slidenum">
              <a:rPr lang="de-DE" smtClean="0"/>
              <a:t>3</a:t>
            </a:fld>
            <a:endParaRPr lang="de-DE"/>
          </a:p>
        </p:txBody>
      </p:sp>
    </p:spTree>
    <p:extLst>
      <p:ext uri="{BB962C8B-B14F-4D97-AF65-F5344CB8AC3E}">
        <p14:creationId xmlns:p14="http://schemas.microsoft.com/office/powerpoint/2010/main" val="24839952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Hilfsmittel </a:t>
            </a:r>
            <a:r>
              <a:rPr lang="de-DE" dirty="0"/>
              <a:t>(optional)</a:t>
            </a:r>
          </a:p>
          <a:p>
            <a:endParaRPr lang="de-DE" dirty="0"/>
          </a:p>
          <a:p>
            <a:r>
              <a:rPr lang="de-DE" dirty="0"/>
              <a:t>Wie muss ein Plakat aufgebaut sein, um eine bestimmte Wirkung zu erzielen?</a:t>
            </a:r>
          </a:p>
          <a:p>
            <a:r>
              <a:rPr lang="de-DE" dirty="0"/>
              <a:t>Anhand einer nachgestellten Zigarettenwerbung lernt ihr, wie Inhalte gezielt aufbereitet und durch bewusst eingesetzte Gestaltungselemente unterstützt werden können.</a:t>
            </a:r>
          </a:p>
          <a:p>
            <a:endParaRPr lang="de-DE" dirty="0"/>
          </a:p>
          <a:p>
            <a:r>
              <a:rPr lang="de-DE" dirty="0"/>
              <a:t>Zusätzlich könnt ihr eine Plakatkampagne zum Thema «Auswirkungen des Drogenkonsums» anhand von Qualitätskriterien beurteilen.</a:t>
            </a:r>
          </a:p>
          <a:p>
            <a:endParaRPr lang="de-DE" dirty="0"/>
          </a:p>
        </p:txBody>
      </p:sp>
      <p:sp>
        <p:nvSpPr>
          <p:cNvPr id="4" name="Foliennummernplatzhalter 3"/>
          <p:cNvSpPr>
            <a:spLocks noGrp="1"/>
          </p:cNvSpPr>
          <p:nvPr>
            <p:ph type="sldNum" sz="quarter" idx="5"/>
          </p:nvPr>
        </p:nvSpPr>
        <p:spPr/>
        <p:txBody>
          <a:bodyPr/>
          <a:lstStyle/>
          <a:p>
            <a:fld id="{6CED6C8C-D8F6-1A4E-B383-6591E4B302E0}" type="slidenum">
              <a:rPr lang="de-DE" smtClean="0"/>
              <a:t>30</a:t>
            </a:fld>
            <a:endParaRPr lang="de-DE"/>
          </a:p>
        </p:txBody>
      </p:sp>
    </p:spTree>
    <p:extLst>
      <p:ext uri="{BB962C8B-B14F-4D97-AF65-F5344CB8AC3E}">
        <p14:creationId xmlns:p14="http://schemas.microsoft.com/office/powerpoint/2010/main" val="13166782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t>
            </a:r>
          </a:p>
        </p:txBody>
      </p:sp>
      <p:sp>
        <p:nvSpPr>
          <p:cNvPr id="4" name="Foliennummernplatzhalter 3"/>
          <p:cNvSpPr>
            <a:spLocks noGrp="1"/>
          </p:cNvSpPr>
          <p:nvPr>
            <p:ph type="sldNum" sz="quarter" idx="5"/>
          </p:nvPr>
        </p:nvSpPr>
        <p:spPr/>
        <p:txBody>
          <a:bodyPr/>
          <a:lstStyle/>
          <a:p>
            <a:fld id="{6CED6C8C-D8F6-1A4E-B383-6591E4B302E0}" type="slidenum">
              <a:rPr lang="de-DE" smtClean="0"/>
              <a:t>31</a:t>
            </a:fld>
            <a:endParaRPr lang="de-DE"/>
          </a:p>
        </p:txBody>
      </p:sp>
    </p:spTree>
    <p:extLst>
      <p:ext uri="{BB962C8B-B14F-4D97-AF65-F5344CB8AC3E}">
        <p14:creationId xmlns:p14="http://schemas.microsoft.com/office/powerpoint/2010/main" val="1721303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Der Ablauf vom Entwurf bis zum fertigen Plakat ist wie folgt:</a:t>
            </a:r>
          </a:p>
          <a:p>
            <a:endParaRPr lang="de-DE" dirty="0"/>
          </a:p>
          <a:p>
            <a:pPr marL="228600" indent="-228600">
              <a:buAutoNum type="arabicPeriod"/>
            </a:pPr>
            <a:r>
              <a:rPr lang="de-DE" b="1" dirty="0"/>
              <a:t>Plakatideen entwickeln, gestalten und einreichen</a:t>
            </a:r>
          </a:p>
          <a:p>
            <a:pPr marL="0" marR="0" indent="0" algn="l" defTabSz="457200" rtl="0" eaLnBrk="1" fontAlgn="auto" latinLnBrk="0" hangingPunct="1">
              <a:lnSpc>
                <a:spcPct val="100000"/>
              </a:lnSpc>
              <a:spcBef>
                <a:spcPts val="0"/>
              </a:spcBef>
              <a:spcAft>
                <a:spcPts val="0"/>
              </a:spcAft>
              <a:buClrTx/>
              <a:buSzTx/>
              <a:buFontTx/>
              <a:buNone/>
              <a:tabLst/>
              <a:defRPr/>
            </a:pPr>
            <a:br>
              <a:rPr lang="de-DE" sz="1200" kern="1200" dirty="0">
                <a:solidFill>
                  <a:schemeClr val="tx1"/>
                </a:solidFill>
                <a:latin typeface="+mn-lt"/>
                <a:ea typeface="+mn-ea"/>
                <a:cs typeface="+mn-cs"/>
              </a:rPr>
            </a:br>
            <a:r>
              <a:rPr lang="de-DE" sz="1200" kern="1200" dirty="0">
                <a:solidFill>
                  <a:schemeClr val="tx1"/>
                </a:solidFill>
                <a:latin typeface="+mn-lt"/>
                <a:ea typeface="+mn-ea"/>
                <a:cs typeface="+mn-cs"/>
              </a:rPr>
              <a:t>In kleinen Teams von zwei bis maximal vier Personen erarbeitet ihr Botschaften zu einem bestimmten Thema in Wort und Bild.</a:t>
            </a:r>
          </a:p>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latin typeface="+mn-lt"/>
                <a:ea typeface="+mn-ea"/>
                <a:cs typeface="+mn-cs"/>
              </a:rPr>
              <a:t>Es werden vor allem Ideen für gute Text-Bild-Kombinationen gesucht. Die Entwürfe können von Hand als Illustrationen oder Collagen oder am Computer als Bild-Text-Gestaltungen erarbeitet werden.</a:t>
            </a:r>
          </a:p>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latin typeface="+mn-lt"/>
                <a:ea typeface="+mn-ea"/>
                <a:cs typeface="+mn-cs"/>
              </a:rPr>
              <a:t>Die Entwürfe müssen noch nicht perfekt umgesetzt sein, denn es geht in erster Linie um die Aussage eurer Text-Bild-Gestaltungen und nicht um die Umsetzung.</a:t>
            </a:r>
          </a:p>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latin typeface="+mn-lt"/>
                <a:ea typeface="+mn-ea"/>
                <a:cs typeface="+mn-cs"/>
              </a:rPr>
              <a:t>Pro Team wird ein Entwurf eingereicht.</a:t>
            </a:r>
          </a:p>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latin typeface="+mn-lt"/>
                <a:ea typeface="+mn-ea"/>
                <a:cs typeface="+mn-cs"/>
              </a:rPr>
              <a:t>Am Contest nehmen Schulen aus den Kantonen AR, GR, NW, OW, SG, SH, SZ, TG, ZG, ZH und des Fürstentums Liechtensteins teil.</a:t>
            </a:r>
          </a:p>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5"/>
          </p:nvPr>
        </p:nvSpPr>
        <p:spPr/>
        <p:txBody>
          <a:bodyPr/>
          <a:lstStyle/>
          <a:p>
            <a:fld id="{6CED6C8C-D8F6-1A4E-B383-6591E4B302E0}" type="slidenum">
              <a:rPr lang="de-DE" smtClean="0"/>
              <a:t>4</a:t>
            </a:fld>
            <a:endParaRPr lang="de-DE"/>
          </a:p>
        </p:txBody>
      </p:sp>
    </p:spTree>
    <p:extLst>
      <p:ext uri="{BB962C8B-B14F-4D97-AF65-F5344CB8AC3E}">
        <p14:creationId xmlns:p14="http://schemas.microsoft.com/office/powerpoint/2010/main" val="2571951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28600" indent="-228600">
              <a:buAutoNum type="arabicPeriod"/>
            </a:pPr>
            <a:endParaRPr lang="de-DE" b="1" dirty="0"/>
          </a:p>
          <a:p>
            <a:pPr marL="0" marR="0" lvl="0" indent="0" algn="l" defTabSz="4572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latin typeface="+mn-lt"/>
                <a:ea typeface="+mn-ea"/>
                <a:cs typeface="+mn-cs"/>
              </a:rPr>
              <a:t>2. </a:t>
            </a:r>
            <a:r>
              <a:rPr lang="de-DE" b="1" dirty="0" err="1"/>
              <a:t>Vorjury</a:t>
            </a:r>
            <a:r>
              <a:rPr lang="de-DE" b="1" dirty="0"/>
              <a:t>, Auswahl von 10 bis 11 Plakatideen</a:t>
            </a:r>
          </a:p>
          <a:p>
            <a:pPr marL="0" marR="0" lvl="0" indent="0" algn="l" defTabSz="457200" rtl="0" eaLnBrk="1" fontAlgn="auto" latinLnBrk="0" hangingPunct="1">
              <a:lnSpc>
                <a:spcPct val="100000"/>
              </a:lnSpc>
              <a:spcBef>
                <a:spcPts val="0"/>
              </a:spcBef>
              <a:spcAft>
                <a:spcPts val="0"/>
              </a:spcAft>
              <a:buClrTx/>
              <a:buSzTx/>
              <a:buFontTx/>
              <a:buNone/>
              <a:tabLst/>
              <a:defRPr/>
            </a:pPr>
            <a:br>
              <a:rPr lang="de-DE" sz="1200" kern="1200" dirty="0">
                <a:solidFill>
                  <a:schemeClr val="tx1"/>
                </a:solidFill>
                <a:latin typeface="+mn-lt"/>
                <a:ea typeface="+mn-ea"/>
                <a:cs typeface="+mn-cs"/>
              </a:rPr>
            </a:br>
            <a:r>
              <a:rPr lang="de-DE" sz="1200" kern="1200" dirty="0">
                <a:solidFill>
                  <a:schemeClr val="tx1"/>
                </a:solidFill>
                <a:latin typeface="+mn-lt"/>
                <a:ea typeface="+mn-ea"/>
                <a:cs typeface="+mn-cs"/>
              </a:rPr>
              <a:t>Eine Fachjury unter Einbezug von Jugendlichen wählt die überzeugendsten Ideen pro Thema aus. </a:t>
            </a:r>
          </a:p>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latin typeface="+mn-lt"/>
                <a:ea typeface="+mn-ea"/>
                <a:cs typeface="+mn-cs"/>
              </a:rPr>
              <a:t>Es werden, verteilt über die beteiligten 10 Kantone und dem Fürstentum Liechtenstein, 10 bis 11 Arbeiten sein, die zur Weiterentwicklung und Umsetzung bestimmt werden.</a:t>
            </a:r>
          </a:p>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latin typeface="+mn-lt"/>
              <a:ea typeface="+mn-ea"/>
              <a:cs typeface="+mn-cs"/>
            </a:endParaRPr>
          </a:p>
          <a:p>
            <a:endParaRPr lang="de-DE" b="1" dirty="0"/>
          </a:p>
        </p:txBody>
      </p:sp>
      <p:sp>
        <p:nvSpPr>
          <p:cNvPr id="4" name="Foliennummernplatzhalter 3"/>
          <p:cNvSpPr>
            <a:spLocks noGrp="1"/>
          </p:cNvSpPr>
          <p:nvPr>
            <p:ph type="sldNum" sz="quarter" idx="5"/>
          </p:nvPr>
        </p:nvSpPr>
        <p:spPr/>
        <p:txBody>
          <a:bodyPr/>
          <a:lstStyle/>
          <a:p>
            <a:fld id="{6CED6C8C-D8F6-1A4E-B383-6591E4B302E0}" type="slidenum">
              <a:rPr lang="de-DE" smtClean="0"/>
              <a:t>5</a:t>
            </a:fld>
            <a:endParaRPr lang="de-DE"/>
          </a:p>
        </p:txBody>
      </p:sp>
    </p:spTree>
    <p:extLst>
      <p:ext uri="{BB962C8B-B14F-4D97-AF65-F5344CB8AC3E}">
        <p14:creationId xmlns:p14="http://schemas.microsoft.com/office/powerpoint/2010/main" val="2220097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3. Übergabeworkshop mit </a:t>
            </a:r>
            <a:r>
              <a:rPr lang="de-DE" b="1" dirty="0" err="1"/>
              <a:t>Gafik</a:t>
            </a:r>
            <a:r>
              <a:rPr lang="de-DE" b="1" dirty="0"/>
              <a:t>-Lernenden</a:t>
            </a:r>
          </a:p>
          <a:p>
            <a:endParaRPr lang="de-DE" dirty="0"/>
          </a:p>
          <a:p>
            <a:r>
              <a:rPr lang="de-DE" dirty="0" err="1"/>
              <a:t>Anschliessend</a:t>
            </a:r>
            <a:r>
              <a:rPr lang="de-DE" dirty="0"/>
              <a:t> werden die Gewinnerteams in Grafik-Lehrbetriebe eingeladen, um ihre Ideenskizzen angehenden </a:t>
            </a:r>
            <a:r>
              <a:rPr lang="de-DE" dirty="0" err="1"/>
              <a:t>Grafiker:innen</a:t>
            </a:r>
            <a:r>
              <a:rPr lang="de-DE" baseline="0" dirty="0"/>
              <a:t> </a:t>
            </a:r>
            <a:r>
              <a:rPr lang="de-DE" dirty="0"/>
              <a:t>zu präsentieren</a:t>
            </a:r>
            <a:r>
              <a:rPr lang="de-DE" baseline="0" dirty="0"/>
              <a:t> und gegebenenfalls, an der Text- und Bildidee noch etwas zu schleifen. </a:t>
            </a:r>
          </a:p>
          <a:p>
            <a:endParaRPr lang="de-DE" baseline="0" dirty="0"/>
          </a:p>
          <a:p>
            <a:r>
              <a:rPr lang="de-DE" baseline="0" dirty="0"/>
              <a:t>Diese Ideen werden dann von den lernenden </a:t>
            </a:r>
            <a:r>
              <a:rPr lang="de-DE" baseline="0" dirty="0" err="1"/>
              <a:t>Grafikeri:nnen</a:t>
            </a:r>
            <a:r>
              <a:rPr lang="de-DE" baseline="0" dirty="0"/>
              <a:t> weiterentwickelt und als Plakate sowie als 10-Sekunden-Animationen umgesetzt.</a:t>
            </a:r>
          </a:p>
          <a:p>
            <a:endParaRPr lang="de-DE" baseline="0" dirty="0"/>
          </a:p>
          <a:p>
            <a:r>
              <a:rPr lang="de-DE" baseline="0" dirty="0"/>
              <a:t>Dies setzt ein fachliches Wissen voraus, wie eine Botschaft am besten visuell und verbal vermittelt wird sowie das Beherrschen der Gestaltungsprogramme.</a:t>
            </a:r>
          </a:p>
          <a:p>
            <a:endParaRPr lang="de-DE" baseline="0" dirty="0"/>
          </a:p>
          <a:p>
            <a:r>
              <a:rPr lang="de-DE" baseline="0" dirty="0"/>
              <a:t>Durch die Weiterentwicklung und Professionalisierung können sich die umgesetzten Gestaltungen unter Umständen stark von der Ursprungsidee unterscheiden.</a:t>
            </a:r>
          </a:p>
          <a:p>
            <a:r>
              <a:rPr lang="de-DE" baseline="0" dirty="0"/>
              <a:t>Ein paar Beispiele sehen wir gleich in dieser Präsentation.</a:t>
            </a:r>
          </a:p>
          <a:p>
            <a:endParaRPr lang="de-DE" baseline="0" dirty="0"/>
          </a:p>
          <a:p>
            <a:endParaRPr lang="de-DE" baseline="0" dirty="0"/>
          </a:p>
          <a:p>
            <a:endParaRPr lang="de-DE" dirty="0"/>
          </a:p>
        </p:txBody>
      </p:sp>
      <p:sp>
        <p:nvSpPr>
          <p:cNvPr id="4" name="Foliennummernplatzhalter 3"/>
          <p:cNvSpPr>
            <a:spLocks noGrp="1"/>
          </p:cNvSpPr>
          <p:nvPr>
            <p:ph type="sldNum" sz="quarter" idx="5"/>
          </p:nvPr>
        </p:nvSpPr>
        <p:spPr/>
        <p:txBody>
          <a:bodyPr/>
          <a:lstStyle/>
          <a:p>
            <a:fld id="{6CED6C8C-D8F6-1A4E-B383-6591E4B302E0}" type="slidenum">
              <a:rPr lang="de-DE" smtClean="0"/>
              <a:t>6</a:t>
            </a:fld>
            <a:endParaRPr lang="de-DE"/>
          </a:p>
        </p:txBody>
      </p:sp>
    </p:spTree>
    <p:extLst>
      <p:ext uri="{BB962C8B-B14F-4D97-AF65-F5344CB8AC3E}">
        <p14:creationId xmlns:p14="http://schemas.microsoft.com/office/powerpoint/2010/main" val="3598409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4. Präsentation und Preisverleihung am </a:t>
            </a:r>
            <a:r>
              <a:rPr lang="de-DE" sz="1200" b="1" kern="1200" dirty="0">
                <a:solidFill>
                  <a:schemeClr val="tx1"/>
                </a:solidFill>
                <a:latin typeface="+mn-lt"/>
                <a:ea typeface="+mn-ea"/>
                <a:cs typeface="+mn-cs"/>
              </a:rPr>
              <a:t>‹</a:t>
            </a:r>
            <a:r>
              <a:rPr lang="de-DE" sz="1200" b="1" kern="1200" dirty="0" err="1">
                <a:solidFill>
                  <a:schemeClr val="tx1"/>
                </a:solidFill>
                <a:latin typeface="+mn-lt"/>
                <a:ea typeface="+mn-ea"/>
                <a:cs typeface="+mn-cs"/>
              </a:rPr>
              <a:t>befreelancet</a:t>
            </a:r>
            <a:r>
              <a:rPr lang="de-DE" sz="1200" b="1" kern="1200" dirty="0">
                <a:solidFill>
                  <a:schemeClr val="tx1"/>
                </a:solidFill>
                <a:latin typeface="+mn-lt"/>
                <a:ea typeface="+mn-ea"/>
                <a:cs typeface="+mn-cs"/>
              </a:rPr>
              <a:t>›-</a:t>
            </a:r>
            <a:r>
              <a:rPr lang="de-DE" b="1" dirty="0"/>
              <a:t>Award</a:t>
            </a:r>
          </a:p>
          <a:p>
            <a:endParaRPr lang="de-DE" dirty="0"/>
          </a:p>
          <a:p>
            <a:r>
              <a:rPr lang="de-DE" dirty="0"/>
              <a:t>Zum Abschluss findet eine </a:t>
            </a:r>
            <a:r>
              <a:rPr lang="de-DE" dirty="0" err="1"/>
              <a:t>Endjurierung</a:t>
            </a:r>
            <a:r>
              <a:rPr lang="de-DE" dirty="0"/>
              <a:t> statt, bei der die realisierten Plakate in verschiedenen Kategorien prämiert werden.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Zum </a:t>
            </a:r>
            <a:r>
              <a:rPr lang="de-DE" sz="1200" kern="1200" dirty="0">
                <a:solidFill>
                  <a:schemeClr val="tx1"/>
                </a:solidFill>
                <a:latin typeface="+mn-lt"/>
                <a:ea typeface="+mn-ea"/>
                <a:cs typeface="+mn-cs"/>
              </a:rPr>
              <a:t>‹</a:t>
            </a:r>
            <a:r>
              <a:rPr lang="de-DE" sz="1200" kern="1200" dirty="0" err="1">
                <a:solidFill>
                  <a:schemeClr val="tx1"/>
                </a:solidFill>
                <a:latin typeface="+mn-lt"/>
                <a:ea typeface="+mn-ea"/>
                <a:cs typeface="+mn-cs"/>
              </a:rPr>
              <a:t>befreelancet</a:t>
            </a:r>
            <a:r>
              <a:rPr lang="de-DE" sz="1200" kern="1200" dirty="0">
                <a:solidFill>
                  <a:schemeClr val="tx1"/>
                </a:solidFill>
                <a:latin typeface="+mn-lt"/>
                <a:ea typeface="+mn-ea"/>
                <a:cs typeface="+mn-cs"/>
              </a:rPr>
              <a:t>›-</a:t>
            </a:r>
            <a:r>
              <a:rPr lang="de-DE" dirty="0"/>
              <a:t>Award werden auch die zehn bis elf Schulteams eingeladen, deren Entwürfe von der </a:t>
            </a:r>
            <a:r>
              <a:rPr lang="de-DE" dirty="0" err="1"/>
              <a:t>Vorjury</a:t>
            </a:r>
            <a:r>
              <a:rPr lang="de-DE" dirty="0"/>
              <a:t> zur Realisierung durch die Grafik-Lernenden ausgewählt wurden..</a:t>
            </a:r>
          </a:p>
        </p:txBody>
      </p:sp>
      <p:sp>
        <p:nvSpPr>
          <p:cNvPr id="4" name="Foliennummernplatzhalter 3"/>
          <p:cNvSpPr>
            <a:spLocks noGrp="1"/>
          </p:cNvSpPr>
          <p:nvPr>
            <p:ph type="sldNum" sz="quarter" idx="5"/>
          </p:nvPr>
        </p:nvSpPr>
        <p:spPr/>
        <p:txBody>
          <a:bodyPr/>
          <a:lstStyle/>
          <a:p>
            <a:fld id="{6CED6C8C-D8F6-1A4E-B383-6591E4B302E0}" type="slidenum">
              <a:rPr lang="de-DE" smtClean="0"/>
              <a:t>7</a:t>
            </a:fld>
            <a:endParaRPr lang="de-DE"/>
          </a:p>
        </p:txBody>
      </p:sp>
    </p:spTree>
    <p:extLst>
      <p:ext uri="{BB962C8B-B14F-4D97-AF65-F5344CB8AC3E}">
        <p14:creationId xmlns:p14="http://schemas.microsoft.com/office/powerpoint/2010/main" val="4154599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Um euch aufzuzeigen, wie mögliche Weiterentwicklungen von der Ideenskizze bis zur Realisation aussehen könnten, schauen wir uns nun verschiedene Beispiele aus den letzten Freelance-Contests an.</a:t>
            </a:r>
          </a:p>
          <a:p>
            <a:endParaRPr lang="de-DE" dirty="0"/>
          </a:p>
          <a:p>
            <a:r>
              <a:rPr lang="de-DE" b="1" dirty="0"/>
              <a:t>Freiheit und Abenteuer</a:t>
            </a:r>
          </a:p>
          <a:p>
            <a:endParaRPr lang="de-DE" dirty="0"/>
          </a:p>
          <a:p>
            <a:r>
              <a:rPr lang="de-DE" dirty="0"/>
              <a:t>Hier wurde das Unterthema Abhängigkeit aufgegriffen. Aus dem angeketteten Raucher wurde ein Gefangener am Marterpfahl.</a:t>
            </a:r>
          </a:p>
          <a:p>
            <a:endParaRPr lang="de-DE" dirty="0"/>
          </a:p>
          <a:p>
            <a:r>
              <a:rPr lang="de-DE" dirty="0"/>
              <a:t>Und aus dem Text «Du kannst mir nicht widerstehen. Du bist mein Sklave.» wurde im hämischen Sinn der Spruch einer bekannten Zigarettenmarke auf das Logo einer anderen bekannten Marke gesetzt.</a:t>
            </a:r>
          </a:p>
          <a:p>
            <a:endParaRPr lang="de-DE" dirty="0"/>
          </a:p>
          <a:p>
            <a:r>
              <a:rPr lang="de-DE" dirty="0"/>
              <a:t>«Freiheit und Abenteuer» sagt genau das Gegenteil des Bildes aus und macht das Plakat somit spannend.</a:t>
            </a:r>
          </a:p>
          <a:p>
            <a:endParaRPr lang="de-DE" dirty="0"/>
          </a:p>
          <a:p>
            <a:r>
              <a:rPr lang="de-DE" dirty="0"/>
              <a:t>Zudem deckt es den Slogan der Zigarettenmarke als Lüge auf, denn Nikotin macht stark abhängig.</a:t>
            </a:r>
          </a:p>
          <a:p>
            <a:endParaRPr lang="de-DE" dirty="0"/>
          </a:p>
          <a:p>
            <a:r>
              <a:rPr lang="de-DE" dirty="0"/>
              <a:t>Die Kunst besteht darin, Text und Bild auf einem Plakat auf das Wesentliche zu reduzieren und trotzdem viel auszudrücken.</a:t>
            </a:r>
          </a:p>
          <a:p>
            <a:endParaRPr lang="de-DE" dirty="0"/>
          </a:p>
          <a:p>
            <a:r>
              <a:rPr lang="de-DE" dirty="0"/>
              <a:t>In diesem Beispiel wurde die ursprüngliche Idee sehr gut aufgegriffen und weiterentwickelt.</a:t>
            </a:r>
          </a:p>
          <a:p>
            <a:endParaRPr lang="de-DE" dirty="0"/>
          </a:p>
        </p:txBody>
      </p:sp>
      <p:sp>
        <p:nvSpPr>
          <p:cNvPr id="4" name="Foliennummernplatzhalter 3"/>
          <p:cNvSpPr>
            <a:spLocks noGrp="1"/>
          </p:cNvSpPr>
          <p:nvPr>
            <p:ph type="sldNum" sz="quarter" idx="5"/>
          </p:nvPr>
        </p:nvSpPr>
        <p:spPr/>
        <p:txBody>
          <a:bodyPr/>
          <a:lstStyle/>
          <a:p>
            <a:fld id="{6CED6C8C-D8F6-1A4E-B383-6591E4B302E0}" type="slidenum">
              <a:rPr lang="de-DE" smtClean="0"/>
              <a:t>8</a:t>
            </a:fld>
            <a:endParaRPr lang="de-DE"/>
          </a:p>
        </p:txBody>
      </p:sp>
    </p:spTree>
    <p:extLst>
      <p:ext uri="{BB962C8B-B14F-4D97-AF65-F5344CB8AC3E}">
        <p14:creationId xmlns:p14="http://schemas.microsoft.com/office/powerpoint/2010/main" val="1258891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Ballkönigin – Alkohol kann Träume zerstören</a:t>
            </a:r>
          </a:p>
          <a:p>
            <a:endParaRPr lang="de-DE" dirty="0"/>
          </a:p>
          <a:p>
            <a:r>
              <a:rPr lang="de-DE" dirty="0"/>
              <a:t>Einige Weiterentwicklungen und Umsetzungen orientieren sich stark an der Ursprungsidee, während andere umfangreichere gestalterische und inhaltliche Veränderungen erfahren.</a:t>
            </a:r>
          </a:p>
          <a:p>
            <a:endParaRPr lang="de-DE" baseline="0" dirty="0"/>
          </a:p>
          <a:p>
            <a:r>
              <a:rPr lang="de-DE" baseline="0" dirty="0"/>
              <a:t>Bei diesem Beispiel wurde die Idee sowie der Text praktisch 1:1 übernommen und lediglich einige Details verändert:</a:t>
            </a:r>
          </a:p>
          <a:p>
            <a:endParaRPr lang="de-DE" baseline="0" dirty="0"/>
          </a:p>
          <a:p>
            <a:r>
              <a:rPr lang="de-DE" baseline="0" dirty="0"/>
              <a:t>So wurde beispielsweise die Weinflasche durch eine Wodkaflasche ersetzt, da sich Jugendliche eher mit Wodka als mit Wein betrinken.</a:t>
            </a:r>
          </a:p>
          <a:p>
            <a:endParaRPr lang="de-DE" baseline="0" dirty="0"/>
          </a:p>
          <a:p>
            <a:r>
              <a:rPr lang="de-DE" baseline="0" dirty="0"/>
              <a:t>Das Gesicht wurde etwas durch die Hand verdeckt, um zu zeigen, dass sich die junge Frau für ihren Zustand schämt.</a:t>
            </a:r>
          </a:p>
          <a:p>
            <a:endParaRPr lang="de-DE" baseline="0" dirty="0"/>
          </a:p>
          <a:p>
            <a:r>
              <a:rPr lang="de-DE" baseline="0" dirty="0"/>
              <a:t>Die horizontale Schrift ist besser und schneller lesbar, was für ein Plakat wichtig ist.</a:t>
            </a:r>
          </a:p>
          <a:p>
            <a:endParaRPr lang="de-DE" dirty="0"/>
          </a:p>
        </p:txBody>
      </p:sp>
      <p:sp>
        <p:nvSpPr>
          <p:cNvPr id="4" name="Foliennummernplatzhalter 3"/>
          <p:cNvSpPr>
            <a:spLocks noGrp="1"/>
          </p:cNvSpPr>
          <p:nvPr>
            <p:ph type="sldNum" sz="quarter" idx="5"/>
          </p:nvPr>
        </p:nvSpPr>
        <p:spPr/>
        <p:txBody>
          <a:bodyPr/>
          <a:lstStyle/>
          <a:p>
            <a:fld id="{6CED6C8C-D8F6-1A4E-B383-6591E4B302E0}" type="slidenum">
              <a:rPr lang="de-DE" smtClean="0"/>
              <a:t>9</a:t>
            </a:fld>
            <a:endParaRPr lang="de-DE"/>
          </a:p>
        </p:txBody>
      </p:sp>
    </p:spTree>
    <p:extLst>
      <p:ext uri="{BB962C8B-B14F-4D97-AF65-F5344CB8AC3E}">
        <p14:creationId xmlns:p14="http://schemas.microsoft.com/office/powerpoint/2010/main" val="539748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35CFCF-366A-6C9C-9DAA-4EB1765C2B12}"/>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15EC2491-3480-369D-4E0B-4160AD7947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DA202ECB-29EE-96A6-FCBE-39851EB9C408}"/>
              </a:ext>
            </a:extLst>
          </p:cNvPr>
          <p:cNvSpPr>
            <a:spLocks noGrp="1"/>
          </p:cNvSpPr>
          <p:nvPr>
            <p:ph type="dt" sz="half" idx="10"/>
          </p:nvPr>
        </p:nvSpPr>
        <p:spPr/>
        <p:txBody>
          <a:bodyPr/>
          <a:lstStyle/>
          <a:p>
            <a:fld id="{F4D7AC7D-1D98-9A4E-888E-103A79212948}" type="datetimeFigureOut">
              <a:rPr lang="de-DE" smtClean="0"/>
              <a:t>15.08.25</a:t>
            </a:fld>
            <a:endParaRPr lang="de-DE"/>
          </a:p>
        </p:txBody>
      </p:sp>
      <p:sp>
        <p:nvSpPr>
          <p:cNvPr id="5" name="Fußzeilenplatzhalter 4">
            <a:extLst>
              <a:ext uri="{FF2B5EF4-FFF2-40B4-BE49-F238E27FC236}">
                <a16:creationId xmlns:a16="http://schemas.microsoft.com/office/drawing/2014/main" id="{FEAACBAD-2CE2-9286-EDD9-A72F6EF818F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B9E2ACD-0CEA-40D7-BB28-83D5121CCDF5}"/>
              </a:ext>
            </a:extLst>
          </p:cNvPr>
          <p:cNvSpPr>
            <a:spLocks noGrp="1"/>
          </p:cNvSpPr>
          <p:nvPr>
            <p:ph type="sldNum" sz="quarter" idx="12"/>
          </p:nvPr>
        </p:nvSpPr>
        <p:spPr/>
        <p:txBody>
          <a:bodyPr/>
          <a:lstStyle/>
          <a:p>
            <a:fld id="{0E103F4D-3911-7046-B0B7-03BFFEC0C6DC}" type="slidenum">
              <a:rPr lang="de-DE" smtClean="0"/>
              <a:t>‹Nr.›</a:t>
            </a:fld>
            <a:endParaRPr lang="de-DE"/>
          </a:p>
        </p:txBody>
      </p:sp>
    </p:spTree>
    <p:extLst>
      <p:ext uri="{BB962C8B-B14F-4D97-AF65-F5344CB8AC3E}">
        <p14:creationId xmlns:p14="http://schemas.microsoft.com/office/powerpoint/2010/main" val="2745757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4204DE-C506-AD88-53B2-619BEC2932DA}"/>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CDBB5F6E-FDB7-36C3-F95C-85CAEEA66717}"/>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602A5BF-0727-E475-853A-65B8FB2E8D14}"/>
              </a:ext>
            </a:extLst>
          </p:cNvPr>
          <p:cNvSpPr>
            <a:spLocks noGrp="1"/>
          </p:cNvSpPr>
          <p:nvPr>
            <p:ph type="dt" sz="half" idx="10"/>
          </p:nvPr>
        </p:nvSpPr>
        <p:spPr/>
        <p:txBody>
          <a:bodyPr/>
          <a:lstStyle/>
          <a:p>
            <a:fld id="{F4D7AC7D-1D98-9A4E-888E-103A79212948}" type="datetimeFigureOut">
              <a:rPr lang="de-DE" smtClean="0"/>
              <a:t>15.08.25</a:t>
            </a:fld>
            <a:endParaRPr lang="de-DE"/>
          </a:p>
        </p:txBody>
      </p:sp>
      <p:sp>
        <p:nvSpPr>
          <p:cNvPr id="5" name="Fußzeilenplatzhalter 4">
            <a:extLst>
              <a:ext uri="{FF2B5EF4-FFF2-40B4-BE49-F238E27FC236}">
                <a16:creationId xmlns:a16="http://schemas.microsoft.com/office/drawing/2014/main" id="{F243A3A7-097C-B73A-CB65-03FF3E1FF86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334B0BAF-F8E8-40EA-385B-12C78619A5E6}"/>
              </a:ext>
            </a:extLst>
          </p:cNvPr>
          <p:cNvSpPr>
            <a:spLocks noGrp="1"/>
          </p:cNvSpPr>
          <p:nvPr>
            <p:ph type="sldNum" sz="quarter" idx="12"/>
          </p:nvPr>
        </p:nvSpPr>
        <p:spPr/>
        <p:txBody>
          <a:bodyPr/>
          <a:lstStyle/>
          <a:p>
            <a:fld id="{0E103F4D-3911-7046-B0B7-03BFFEC0C6DC}" type="slidenum">
              <a:rPr lang="de-DE" smtClean="0"/>
              <a:t>‹Nr.›</a:t>
            </a:fld>
            <a:endParaRPr lang="de-DE"/>
          </a:p>
        </p:txBody>
      </p:sp>
    </p:spTree>
    <p:extLst>
      <p:ext uri="{BB962C8B-B14F-4D97-AF65-F5344CB8AC3E}">
        <p14:creationId xmlns:p14="http://schemas.microsoft.com/office/powerpoint/2010/main" val="1539412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EAC1631D-3993-F82E-263A-10A24CA67DA7}"/>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C3A1C410-69FA-09A3-CE88-ED3584A6F28D}"/>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3E288CD-D5A8-DA1C-AA20-5A4E17002B0C}"/>
              </a:ext>
            </a:extLst>
          </p:cNvPr>
          <p:cNvSpPr>
            <a:spLocks noGrp="1"/>
          </p:cNvSpPr>
          <p:nvPr>
            <p:ph type="dt" sz="half" idx="10"/>
          </p:nvPr>
        </p:nvSpPr>
        <p:spPr/>
        <p:txBody>
          <a:bodyPr/>
          <a:lstStyle/>
          <a:p>
            <a:fld id="{F4D7AC7D-1D98-9A4E-888E-103A79212948}" type="datetimeFigureOut">
              <a:rPr lang="de-DE" smtClean="0"/>
              <a:t>15.08.25</a:t>
            </a:fld>
            <a:endParaRPr lang="de-DE"/>
          </a:p>
        </p:txBody>
      </p:sp>
      <p:sp>
        <p:nvSpPr>
          <p:cNvPr id="5" name="Fußzeilenplatzhalter 4">
            <a:extLst>
              <a:ext uri="{FF2B5EF4-FFF2-40B4-BE49-F238E27FC236}">
                <a16:creationId xmlns:a16="http://schemas.microsoft.com/office/drawing/2014/main" id="{5C944013-770D-B84C-2D06-E3C47698C27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084A11B-9271-883A-717C-574096E5E203}"/>
              </a:ext>
            </a:extLst>
          </p:cNvPr>
          <p:cNvSpPr>
            <a:spLocks noGrp="1"/>
          </p:cNvSpPr>
          <p:nvPr>
            <p:ph type="sldNum" sz="quarter" idx="12"/>
          </p:nvPr>
        </p:nvSpPr>
        <p:spPr/>
        <p:txBody>
          <a:bodyPr/>
          <a:lstStyle/>
          <a:p>
            <a:fld id="{0E103F4D-3911-7046-B0B7-03BFFEC0C6DC}" type="slidenum">
              <a:rPr lang="de-DE" smtClean="0"/>
              <a:t>‹Nr.›</a:t>
            </a:fld>
            <a:endParaRPr lang="de-DE"/>
          </a:p>
        </p:txBody>
      </p:sp>
    </p:spTree>
    <p:extLst>
      <p:ext uri="{BB962C8B-B14F-4D97-AF65-F5344CB8AC3E}">
        <p14:creationId xmlns:p14="http://schemas.microsoft.com/office/powerpoint/2010/main" val="2651620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AC3337-1746-6453-F1B8-9E47BE28D545}"/>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154A073E-0760-5729-71A6-1D1474E6E941}"/>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E970992-466A-A303-5F8F-F0C483B893A0}"/>
              </a:ext>
            </a:extLst>
          </p:cNvPr>
          <p:cNvSpPr>
            <a:spLocks noGrp="1"/>
          </p:cNvSpPr>
          <p:nvPr>
            <p:ph type="dt" sz="half" idx="10"/>
          </p:nvPr>
        </p:nvSpPr>
        <p:spPr/>
        <p:txBody>
          <a:bodyPr/>
          <a:lstStyle/>
          <a:p>
            <a:fld id="{F4D7AC7D-1D98-9A4E-888E-103A79212948}" type="datetimeFigureOut">
              <a:rPr lang="de-DE" smtClean="0"/>
              <a:t>15.08.25</a:t>
            </a:fld>
            <a:endParaRPr lang="de-DE"/>
          </a:p>
        </p:txBody>
      </p:sp>
      <p:sp>
        <p:nvSpPr>
          <p:cNvPr id="5" name="Fußzeilenplatzhalter 4">
            <a:extLst>
              <a:ext uri="{FF2B5EF4-FFF2-40B4-BE49-F238E27FC236}">
                <a16:creationId xmlns:a16="http://schemas.microsoft.com/office/drawing/2014/main" id="{F1FD95B1-E9EC-9603-C434-75E8EA30616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DEE357F-A526-F577-7BE7-56BB4F6AFFCA}"/>
              </a:ext>
            </a:extLst>
          </p:cNvPr>
          <p:cNvSpPr>
            <a:spLocks noGrp="1"/>
          </p:cNvSpPr>
          <p:nvPr>
            <p:ph type="sldNum" sz="quarter" idx="12"/>
          </p:nvPr>
        </p:nvSpPr>
        <p:spPr/>
        <p:txBody>
          <a:bodyPr/>
          <a:lstStyle/>
          <a:p>
            <a:fld id="{0E103F4D-3911-7046-B0B7-03BFFEC0C6DC}" type="slidenum">
              <a:rPr lang="de-DE" smtClean="0"/>
              <a:t>‹Nr.›</a:t>
            </a:fld>
            <a:endParaRPr lang="de-DE"/>
          </a:p>
        </p:txBody>
      </p:sp>
    </p:spTree>
    <p:extLst>
      <p:ext uri="{BB962C8B-B14F-4D97-AF65-F5344CB8AC3E}">
        <p14:creationId xmlns:p14="http://schemas.microsoft.com/office/powerpoint/2010/main" val="900103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3A1DBF-0018-2330-ADB1-E0A7E83B58C9}"/>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F6DFE2C7-CF1F-373A-F3CD-6CBEACFF54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9F15B343-A6C4-4610-8FA7-BA44C59976B1}"/>
              </a:ext>
            </a:extLst>
          </p:cNvPr>
          <p:cNvSpPr>
            <a:spLocks noGrp="1"/>
          </p:cNvSpPr>
          <p:nvPr>
            <p:ph type="dt" sz="half" idx="10"/>
          </p:nvPr>
        </p:nvSpPr>
        <p:spPr/>
        <p:txBody>
          <a:bodyPr/>
          <a:lstStyle/>
          <a:p>
            <a:fld id="{F4D7AC7D-1D98-9A4E-888E-103A79212948}" type="datetimeFigureOut">
              <a:rPr lang="de-DE" smtClean="0"/>
              <a:t>15.08.25</a:t>
            </a:fld>
            <a:endParaRPr lang="de-DE"/>
          </a:p>
        </p:txBody>
      </p:sp>
      <p:sp>
        <p:nvSpPr>
          <p:cNvPr id="5" name="Fußzeilenplatzhalter 4">
            <a:extLst>
              <a:ext uri="{FF2B5EF4-FFF2-40B4-BE49-F238E27FC236}">
                <a16:creationId xmlns:a16="http://schemas.microsoft.com/office/drawing/2014/main" id="{63666E04-88D8-F1E3-0C6F-A5E2888210DF}"/>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3E7C8EB-9F8D-E1E2-E91C-50A4C76013B5}"/>
              </a:ext>
            </a:extLst>
          </p:cNvPr>
          <p:cNvSpPr>
            <a:spLocks noGrp="1"/>
          </p:cNvSpPr>
          <p:nvPr>
            <p:ph type="sldNum" sz="quarter" idx="12"/>
          </p:nvPr>
        </p:nvSpPr>
        <p:spPr/>
        <p:txBody>
          <a:bodyPr/>
          <a:lstStyle/>
          <a:p>
            <a:fld id="{0E103F4D-3911-7046-B0B7-03BFFEC0C6DC}" type="slidenum">
              <a:rPr lang="de-DE" smtClean="0"/>
              <a:t>‹Nr.›</a:t>
            </a:fld>
            <a:endParaRPr lang="de-DE"/>
          </a:p>
        </p:txBody>
      </p:sp>
    </p:spTree>
    <p:extLst>
      <p:ext uri="{BB962C8B-B14F-4D97-AF65-F5344CB8AC3E}">
        <p14:creationId xmlns:p14="http://schemas.microsoft.com/office/powerpoint/2010/main" val="859872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9CAB8D-F474-CA0F-2027-C60D91AF40C7}"/>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21038E85-6D2A-6FB6-3F8C-0F9965EACB80}"/>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F4D9DB0E-F2BE-0F2D-2BB2-B93D8796F9B7}"/>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602E54CD-CA02-9DF5-219E-488ACCA36DD4}"/>
              </a:ext>
            </a:extLst>
          </p:cNvPr>
          <p:cNvSpPr>
            <a:spLocks noGrp="1"/>
          </p:cNvSpPr>
          <p:nvPr>
            <p:ph type="dt" sz="half" idx="10"/>
          </p:nvPr>
        </p:nvSpPr>
        <p:spPr/>
        <p:txBody>
          <a:bodyPr/>
          <a:lstStyle/>
          <a:p>
            <a:fld id="{F4D7AC7D-1D98-9A4E-888E-103A79212948}" type="datetimeFigureOut">
              <a:rPr lang="de-DE" smtClean="0"/>
              <a:t>15.08.25</a:t>
            </a:fld>
            <a:endParaRPr lang="de-DE"/>
          </a:p>
        </p:txBody>
      </p:sp>
      <p:sp>
        <p:nvSpPr>
          <p:cNvPr id="6" name="Fußzeilenplatzhalter 5">
            <a:extLst>
              <a:ext uri="{FF2B5EF4-FFF2-40B4-BE49-F238E27FC236}">
                <a16:creationId xmlns:a16="http://schemas.microsoft.com/office/drawing/2014/main" id="{AEE7B2D4-F237-A8F7-24AF-E99E7F160966}"/>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AFC67674-D9F2-26CE-500B-CA5D4484DE6C}"/>
              </a:ext>
            </a:extLst>
          </p:cNvPr>
          <p:cNvSpPr>
            <a:spLocks noGrp="1"/>
          </p:cNvSpPr>
          <p:nvPr>
            <p:ph type="sldNum" sz="quarter" idx="12"/>
          </p:nvPr>
        </p:nvSpPr>
        <p:spPr/>
        <p:txBody>
          <a:bodyPr/>
          <a:lstStyle/>
          <a:p>
            <a:fld id="{0E103F4D-3911-7046-B0B7-03BFFEC0C6DC}" type="slidenum">
              <a:rPr lang="de-DE" smtClean="0"/>
              <a:t>‹Nr.›</a:t>
            </a:fld>
            <a:endParaRPr lang="de-DE"/>
          </a:p>
        </p:txBody>
      </p:sp>
    </p:spTree>
    <p:extLst>
      <p:ext uri="{BB962C8B-B14F-4D97-AF65-F5344CB8AC3E}">
        <p14:creationId xmlns:p14="http://schemas.microsoft.com/office/powerpoint/2010/main" val="2700046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AD9069-6680-693F-72A6-A3084456C74F}"/>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8E052202-4196-6AC9-C78C-34DAB489F6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B72231F4-6629-933C-98AE-9C38F91D390B}"/>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20D1C36B-D3F3-2BB2-93D9-1A5098132C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CBBA30BE-5BD4-A632-CE0B-543A070F3917}"/>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946C0189-E689-49F5-AB5D-066F98605F59}"/>
              </a:ext>
            </a:extLst>
          </p:cNvPr>
          <p:cNvSpPr>
            <a:spLocks noGrp="1"/>
          </p:cNvSpPr>
          <p:nvPr>
            <p:ph type="dt" sz="half" idx="10"/>
          </p:nvPr>
        </p:nvSpPr>
        <p:spPr/>
        <p:txBody>
          <a:bodyPr/>
          <a:lstStyle/>
          <a:p>
            <a:fld id="{F4D7AC7D-1D98-9A4E-888E-103A79212948}" type="datetimeFigureOut">
              <a:rPr lang="de-DE" smtClean="0"/>
              <a:t>15.08.25</a:t>
            </a:fld>
            <a:endParaRPr lang="de-DE"/>
          </a:p>
        </p:txBody>
      </p:sp>
      <p:sp>
        <p:nvSpPr>
          <p:cNvPr id="8" name="Fußzeilenplatzhalter 7">
            <a:extLst>
              <a:ext uri="{FF2B5EF4-FFF2-40B4-BE49-F238E27FC236}">
                <a16:creationId xmlns:a16="http://schemas.microsoft.com/office/drawing/2014/main" id="{9B0626A2-3A3A-0DDA-36C4-EACA2544135E}"/>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92047A96-9EB7-BA75-03DB-0349915350E0}"/>
              </a:ext>
            </a:extLst>
          </p:cNvPr>
          <p:cNvSpPr>
            <a:spLocks noGrp="1"/>
          </p:cNvSpPr>
          <p:nvPr>
            <p:ph type="sldNum" sz="quarter" idx="12"/>
          </p:nvPr>
        </p:nvSpPr>
        <p:spPr/>
        <p:txBody>
          <a:bodyPr/>
          <a:lstStyle/>
          <a:p>
            <a:fld id="{0E103F4D-3911-7046-B0B7-03BFFEC0C6DC}" type="slidenum">
              <a:rPr lang="de-DE" smtClean="0"/>
              <a:t>‹Nr.›</a:t>
            </a:fld>
            <a:endParaRPr lang="de-DE"/>
          </a:p>
        </p:txBody>
      </p:sp>
    </p:spTree>
    <p:extLst>
      <p:ext uri="{BB962C8B-B14F-4D97-AF65-F5344CB8AC3E}">
        <p14:creationId xmlns:p14="http://schemas.microsoft.com/office/powerpoint/2010/main" val="406113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5163DA-9C15-D48F-1A09-B8819F43A4B7}"/>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4A345278-9A79-24D2-8177-98D61826ACB6}"/>
              </a:ext>
            </a:extLst>
          </p:cNvPr>
          <p:cNvSpPr>
            <a:spLocks noGrp="1"/>
          </p:cNvSpPr>
          <p:nvPr>
            <p:ph type="dt" sz="half" idx="10"/>
          </p:nvPr>
        </p:nvSpPr>
        <p:spPr/>
        <p:txBody>
          <a:bodyPr/>
          <a:lstStyle/>
          <a:p>
            <a:fld id="{F4D7AC7D-1D98-9A4E-888E-103A79212948}" type="datetimeFigureOut">
              <a:rPr lang="de-DE" smtClean="0"/>
              <a:t>15.08.25</a:t>
            </a:fld>
            <a:endParaRPr lang="de-DE"/>
          </a:p>
        </p:txBody>
      </p:sp>
      <p:sp>
        <p:nvSpPr>
          <p:cNvPr id="4" name="Fußzeilenplatzhalter 3">
            <a:extLst>
              <a:ext uri="{FF2B5EF4-FFF2-40B4-BE49-F238E27FC236}">
                <a16:creationId xmlns:a16="http://schemas.microsoft.com/office/drawing/2014/main" id="{8DBFE31F-1546-1874-3117-BE9367BDDE32}"/>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B6F68C2F-547D-0F31-C77B-AC688C24739B}"/>
              </a:ext>
            </a:extLst>
          </p:cNvPr>
          <p:cNvSpPr>
            <a:spLocks noGrp="1"/>
          </p:cNvSpPr>
          <p:nvPr>
            <p:ph type="sldNum" sz="quarter" idx="12"/>
          </p:nvPr>
        </p:nvSpPr>
        <p:spPr/>
        <p:txBody>
          <a:bodyPr/>
          <a:lstStyle/>
          <a:p>
            <a:fld id="{0E103F4D-3911-7046-B0B7-03BFFEC0C6DC}" type="slidenum">
              <a:rPr lang="de-DE" smtClean="0"/>
              <a:t>‹Nr.›</a:t>
            </a:fld>
            <a:endParaRPr lang="de-DE"/>
          </a:p>
        </p:txBody>
      </p:sp>
    </p:spTree>
    <p:extLst>
      <p:ext uri="{BB962C8B-B14F-4D97-AF65-F5344CB8AC3E}">
        <p14:creationId xmlns:p14="http://schemas.microsoft.com/office/powerpoint/2010/main" val="1689758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9EF4BF8-BD87-1A9E-6AD3-A6977EEDA83F}"/>
              </a:ext>
            </a:extLst>
          </p:cNvPr>
          <p:cNvSpPr>
            <a:spLocks noGrp="1"/>
          </p:cNvSpPr>
          <p:nvPr>
            <p:ph type="dt" sz="half" idx="10"/>
          </p:nvPr>
        </p:nvSpPr>
        <p:spPr/>
        <p:txBody>
          <a:bodyPr/>
          <a:lstStyle/>
          <a:p>
            <a:fld id="{F4D7AC7D-1D98-9A4E-888E-103A79212948}" type="datetimeFigureOut">
              <a:rPr lang="de-DE" smtClean="0"/>
              <a:t>15.08.25</a:t>
            </a:fld>
            <a:endParaRPr lang="de-DE"/>
          </a:p>
        </p:txBody>
      </p:sp>
      <p:sp>
        <p:nvSpPr>
          <p:cNvPr id="3" name="Fußzeilenplatzhalter 2">
            <a:extLst>
              <a:ext uri="{FF2B5EF4-FFF2-40B4-BE49-F238E27FC236}">
                <a16:creationId xmlns:a16="http://schemas.microsoft.com/office/drawing/2014/main" id="{31996FFE-809A-42A7-F8F3-62FEFAA479A5}"/>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79B3249E-D1CC-8F3E-6B65-203B549C47B8}"/>
              </a:ext>
            </a:extLst>
          </p:cNvPr>
          <p:cNvSpPr>
            <a:spLocks noGrp="1"/>
          </p:cNvSpPr>
          <p:nvPr>
            <p:ph type="sldNum" sz="quarter" idx="12"/>
          </p:nvPr>
        </p:nvSpPr>
        <p:spPr/>
        <p:txBody>
          <a:bodyPr/>
          <a:lstStyle/>
          <a:p>
            <a:fld id="{0E103F4D-3911-7046-B0B7-03BFFEC0C6DC}" type="slidenum">
              <a:rPr lang="de-DE" smtClean="0"/>
              <a:t>‹Nr.›</a:t>
            </a:fld>
            <a:endParaRPr lang="de-DE"/>
          </a:p>
        </p:txBody>
      </p:sp>
    </p:spTree>
    <p:extLst>
      <p:ext uri="{BB962C8B-B14F-4D97-AF65-F5344CB8AC3E}">
        <p14:creationId xmlns:p14="http://schemas.microsoft.com/office/powerpoint/2010/main" val="1741655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55B78F-F908-46D4-5D83-1FB8DD31CD2F}"/>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DD294EC9-3244-A53A-2BED-C8C01403F5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08931737-0F4A-2EA8-3740-2DDE89A73D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73B7E8DC-2D97-F7B1-A4CF-56F80C7479EB}"/>
              </a:ext>
            </a:extLst>
          </p:cNvPr>
          <p:cNvSpPr>
            <a:spLocks noGrp="1"/>
          </p:cNvSpPr>
          <p:nvPr>
            <p:ph type="dt" sz="half" idx="10"/>
          </p:nvPr>
        </p:nvSpPr>
        <p:spPr/>
        <p:txBody>
          <a:bodyPr/>
          <a:lstStyle/>
          <a:p>
            <a:fld id="{F4D7AC7D-1D98-9A4E-888E-103A79212948}" type="datetimeFigureOut">
              <a:rPr lang="de-DE" smtClean="0"/>
              <a:t>15.08.25</a:t>
            </a:fld>
            <a:endParaRPr lang="de-DE"/>
          </a:p>
        </p:txBody>
      </p:sp>
      <p:sp>
        <p:nvSpPr>
          <p:cNvPr id="6" name="Fußzeilenplatzhalter 5">
            <a:extLst>
              <a:ext uri="{FF2B5EF4-FFF2-40B4-BE49-F238E27FC236}">
                <a16:creationId xmlns:a16="http://schemas.microsoft.com/office/drawing/2014/main" id="{04400AC9-5B78-DF78-73E3-E631910CCCC6}"/>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E4F71821-2890-BB4F-CF2D-7E57AEF80D93}"/>
              </a:ext>
            </a:extLst>
          </p:cNvPr>
          <p:cNvSpPr>
            <a:spLocks noGrp="1"/>
          </p:cNvSpPr>
          <p:nvPr>
            <p:ph type="sldNum" sz="quarter" idx="12"/>
          </p:nvPr>
        </p:nvSpPr>
        <p:spPr/>
        <p:txBody>
          <a:bodyPr/>
          <a:lstStyle/>
          <a:p>
            <a:fld id="{0E103F4D-3911-7046-B0B7-03BFFEC0C6DC}" type="slidenum">
              <a:rPr lang="de-DE" smtClean="0"/>
              <a:t>‹Nr.›</a:t>
            </a:fld>
            <a:endParaRPr lang="de-DE"/>
          </a:p>
        </p:txBody>
      </p:sp>
    </p:spTree>
    <p:extLst>
      <p:ext uri="{BB962C8B-B14F-4D97-AF65-F5344CB8AC3E}">
        <p14:creationId xmlns:p14="http://schemas.microsoft.com/office/powerpoint/2010/main" val="35521990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A77086-D056-FBE8-CC09-B729577609F8}"/>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AE3DD00A-9C7A-3543-5F6D-7E6403535D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E650BF21-5D67-E9D3-1E73-1C71B348DB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72DBE59-A79D-77BA-2C23-24EE5C757D08}"/>
              </a:ext>
            </a:extLst>
          </p:cNvPr>
          <p:cNvSpPr>
            <a:spLocks noGrp="1"/>
          </p:cNvSpPr>
          <p:nvPr>
            <p:ph type="dt" sz="half" idx="10"/>
          </p:nvPr>
        </p:nvSpPr>
        <p:spPr/>
        <p:txBody>
          <a:bodyPr/>
          <a:lstStyle/>
          <a:p>
            <a:fld id="{F4D7AC7D-1D98-9A4E-888E-103A79212948}" type="datetimeFigureOut">
              <a:rPr lang="de-DE" smtClean="0"/>
              <a:t>15.08.25</a:t>
            </a:fld>
            <a:endParaRPr lang="de-DE"/>
          </a:p>
        </p:txBody>
      </p:sp>
      <p:sp>
        <p:nvSpPr>
          <p:cNvPr id="6" name="Fußzeilenplatzhalter 5">
            <a:extLst>
              <a:ext uri="{FF2B5EF4-FFF2-40B4-BE49-F238E27FC236}">
                <a16:creationId xmlns:a16="http://schemas.microsoft.com/office/drawing/2014/main" id="{FAFE93F5-2ECC-7639-2E88-70C2FA0C1D28}"/>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1324DFB2-ADDA-5655-5B44-DF92B25421B9}"/>
              </a:ext>
            </a:extLst>
          </p:cNvPr>
          <p:cNvSpPr>
            <a:spLocks noGrp="1"/>
          </p:cNvSpPr>
          <p:nvPr>
            <p:ph type="sldNum" sz="quarter" idx="12"/>
          </p:nvPr>
        </p:nvSpPr>
        <p:spPr/>
        <p:txBody>
          <a:bodyPr/>
          <a:lstStyle/>
          <a:p>
            <a:fld id="{0E103F4D-3911-7046-B0B7-03BFFEC0C6DC}" type="slidenum">
              <a:rPr lang="de-DE" smtClean="0"/>
              <a:t>‹Nr.›</a:t>
            </a:fld>
            <a:endParaRPr lang="de-DE"/>
          </a:p>
        </p:txBody>
      </p:sp>
    </p:spTree>
    <p:extLst>
      <p:ext uri="{BB962C8B-B14F-4D97-AF65-F5344CB8AC3E}">
        <p14:creationId xmlns:p14="http://schemas.microsoft.com/office/powerpoint/2010/main" val="826891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221613FD-6818-227E-C4F3-31924E2997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83E81A0C-E13B-441B-B623-EAF7F13447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734DD11-92E1-B9CA-1E6B-8ECD0FD62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D7AC7D-1D98-9A4E-888E-103A79212948}" type="datetimeFigureOut">
              <a:rPr lang="de-DE" smtClean="0"/>
              <a:t>15.08.25</a:t>
            </a:fld>
            <a:endParaRPr lang="de-DE"/>
          </a:p>
        </p:txBody>
      </p:sp>
      <p:sp>
        <p:nvSpPr>
          <p:cNvPr id="5" name="Fußzeilenplatzhalter 4">
            <a:extLst>
              <a:ext uri="{FF2B5EF4-FFF2-40B4-BE49-F238E27FC236}">
                <a16:creationId xmlns:a16="http://schemas.microsoft.com/office/drawing/2014/main" id="{A8E58A8B-B71A-4C23-8EF5-493EB4542D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9C86FC67-F6BA-1186-8C94-57F8536833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103F4D-3911-7046-B0B7-03BFFEC0C6DC}" type="slidenum">
              <a:rPr lang="de-DE" smtClean="0"/>
              <a:t>‹Nr.›</a:t>
            </a:fld>
            <a:endParaRPr lang="de-DE"/>
          </a:p>
        </p:txBody>
      </p:sp>
    </p:spTree>
    <p:extLst>
      <p:ext uri="{BB962C8B-B14F-4D97-AF65-F5344CB8AC3E}">
        <p14:creationId xmlns:p14="http://schemas.microsoft.com/office/powerpoint/2010/main" val="5982838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97ECA7E9-2E0A-CA62-4F67-65F851574DB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6405742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A8D2C91-2730-E396-ECE1-4EDB0C305E6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645365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4DE9C436-9B73-DA60-B280-1AF63355573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4222019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8F5C470F-6BF6-CB0B-DAFA-772B4CF022A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771252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BCCFDED-26F3-9B70-6048-7FA653DA040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0980229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7714AD78-BF3C-B972-5573-2BAA4204433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046215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CF5226C4-1DBB-9EB6-9BBD-B2EF5D28529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0195711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6329EDD8-86C5-8A55-F41B-E8CA6689C23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0095029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04C71F24-E45D-0785-578D-2B6DB2A935B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384083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2940D7F7-2ED8-2D11-FD18-2E3DD4918A9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9425482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B45D6AE-6A14-9253-CFAE-FBA683015C6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952953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E6866985-A72A-913E-D5E6-684E49199BF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4865341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A9A203A-7649-B9B1-316E-465D545090E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9492127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A2F1A7D1-53F4-5FCC-2109-C9DE1CCA311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9722789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1BE7F44-CDED-7BC2-5DB2-7D03F8A6C5C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6430084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9B16710-75CD-F66D-049D-9BA65B6B68D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0048737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36C84D4-68BE-2941-3AA5-29A89DC81E4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655294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5B84223-678D-0812-18D0-FC543EABB06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953167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96DEED64-4543-5380-A9F6-0DE883EEFC2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5729870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2949E68-0225-E527-A58B-5119EB3DF9D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5933992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3A70905-BB63-AC45-B602-DDD00CA732A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6606482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562613F-CF92-FB19-38C5-0FECB35A503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7228226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3E693D4F-D15F-DE76-E7A9-40A6D949B19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424053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2DFFE7C-0DBE-E37A-7F3D-35834C6A081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2280947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B65A756-0FC9-DD32-67A5-BE090676034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1397791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E25CA467-8093-8F0E-D234-D97ADABFFE9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0113713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Grafik 60">
            <a:extLst>
              <a:ext uri="{FF2B5EF4-FFF2-40B4-BE49-F238E27FC236}">
                <a16:creationId xmlns:a16="http://schemas.microsoft.com/office/drawing/2014/main" id="{A90D6D76-C54E-4B3C-FCA3-5C0F1A37AAA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6175674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9A3AF4F-6249-94B8-FFDA-E04F45D8DDE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6299276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96DD7E09-90B0-AEE6-D955-C7FE9CCB42B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045389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4664545F-B111-37E4-AFE0-1DFA2282A43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698687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3533D193-B605-1A6C-47C6-E9E4E9CE072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886728635"/>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2429</Words>
  <Application>Microsoft Macintosh PowerPoint</Application>
  <PresentationFormat>Breitbild</PresentationFormat>
  <Paragraphs>240</Paragraphs>
  <Slides>31</Slides>
  <Notes>31</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31</vt:i4>
      </vt:variant>
    </vt:vector>
  </HeadingPairs>
  <TitlesOfParts>
    <vt:vector size="36" baseType="lpstr">
      <vt:lpstr>Arial</vt:lpstr>
      <vt:lpstr>Calibri</vt:lpstr>
      <vt:lpstr>Calibri Light</vt:lpstr>
      <vt:lpstr>Verdana</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Fausto2025</dc:creator>
  <cp:lastModifiedBy>Fausto2025</cp:lastModifiedBy>
  <cp:revision>29</cp:revision>
  <dcterms:created xsi:type="dcterms:W3CDTF">2025-06-02T07:40:35Z</dcterms:created>
  <dcterms:modified xsi:type="dcterms:W3CDTF">2025-08-15T07:13:34Z</dcterms:modified>
</cp:coreProperties>
</file>